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Lst>
  <p:notesMasterIdLst>
    <p:notesMasterId r:id="rId26"/>
  </p:notesMasterIdLst>
  <p:sldIdLst>
    <p:sldId id="256" r:id="rId4"/>
    <p:sldId id="292" r:id="rId5"/>
    <p:sldId id="269" r:id="rId6"/>
    <p:sldId id="270" r:id="rId7"/>
    <p:sldId id="271" r:id="rId8"/>
    <p:sldId id="272" r:id="rId9"/>
    <p:sldId id="282" r:id="rId10"/>
    <p:sldId id="291" r:id="rId11"/>
    <p:sldId id="259" r:id="rId12"/>
    <p:sldId id="287" r:id="rId13"/>
    <p:sldId id="262" r:id="rId14"/>
    <p:sldId id="261" r:id="rId15"/>
    <p:sldId id="263" r:id="rId16"/>
    <p:sldId id="264" r:id="rId17"/>
    <p:sldId id="286" r:id="rId18"/>
    <p:sldId id="277" r:id="rId19"/>
    <p:sldId id="276" r:id="rId20"/>
    <p:sldId id="257" r:id="rId21"/>
    <p:sldId id="273" r:id="rId22"/>
    <p:sldId id="274" r:id="rId23"/>
    <p:sldId id="289" r:id="rId24"/>
    <p:sldId id="290" r:id="rId2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p:cViewPr varScale="1">
        <p:scale>
          <a:sx n="110" d="100"/>
          <a:sy n="110" d="100"/>
        </p:scale>
        <p:origin x="177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9AB69861-328F-4E99-8BED-722A1F0E49E9}" type="datetimeFigureOut">
              <a:rPr lang="en-US" smtClean="0"/>
              <a:t>11/5/2013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CC2D787F-7AD4-4C7E-ABDE-7D1ED203C458}" type="slidenum">
              <a:rPr lang="en-US" smtClean="0"/>
              <a:t>‹#›</a:t>
            </a:fld>
            <a:endParaRPr lang="en-US"/>
          </a:p>
        </p:txBody>
      </p:sp>
    </p:spTree>
    <p:extLst>
      <p:ext uri="{BB962C8B-B14F-4D97-AF65-F5344CB8AC3E}">
        <p14:creationId xmlns:p14="http://schemas.microsoft.com/office/powerpoint/2010/main" val="372197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2BD2A-0502-44A3-8E8A-7334A9F9CC6D}" type="slidenum">
              <a:rPr lang="en-US" altLang="en-US">
                <a:solidFill>
                  <a:prstClr val="black"/>
                </a:solidFill>
              </a:rPr>
              <a:pPr/>
              <a:t>3</a:t>
            </a:fld>
            <a:endParaRPr lang="en-US" altLang="en-US">
              <a:solidFill>
                <a:prstClr val="black"/>
              </a:solidFill>
            </a:endParaRPr>
          </a:p>
        </p:txBody>
      </p:sp>
      <p:sp>
        <p:nvSpPr>
          <p:cNvPr id="28674" name="Rectangle 2"/>
          <p:cNvSpPr>
            <a:spLocks noGrp="1" noRot="1" noChangeAspect="1" noChangeArrowheads="1" noTextEdit="1"/>
          </p:cNvSpPr>
          <p:nvPr>
            <p:ph type="sldImg"/>
          </p:nvPr>
        </p:nvSpPr>
        <p:spPr>
          <a:xfrm>
            <a:off x="1103313" y="698500"/>
            <a:ext cx="4654550" cy="3492500"/>
          </a:xfrm>
          <a:ln/>
        </p:spPr>
      </p:sp>
      <p:sp>
        <p:nvSpPr>
          <p:cNvPr id="28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513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94CC0-F985-4CAA-B996-A527D9FB7482}" type="slidenum">
              <a:rPr lang="en-US" altLang="en-US">
                <a:solidFill>
                  <a:prstClr val="black"/>
                </a:solidFill>
              </a:rPr>
              <a:pPr/>
              <a:t>4</a:t>
            </a:fld>
            <a:endParaRPr lang="en-US" altLang="en-US">
              <a:solidFill>
                <a:prstClr val="black"/>
              </a:solidFill>
            </a:endParaRPr>
          </a:p>
        </p:txBody>
      </p:sp>
      <p:sp>
        <p:nvSpPr>
          <p:cNvPr id="30722" name="Rectangle 2"/>
          <p:cNvSpPr>
            <a:spLocks noGrp="1" noRot="1" noChangeAspect="1" noChangeArrowheads="1" noTextEdit="1"/>
          </p:cNvSpPr>
          <p:nvPr>
            <p:ph type="sldImg"/>
          </p:nvPr>
        </p:nvSpPr>
        <p:spPr>
          <a:xfrm>
            <a:off x="1103313" y="698500"/>
            <a:ext cx="4654550" cy="3492500"/>
          </a:xfrm>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3141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50BA4-81A4-4683-8621-B0F4A4114CA2}" type="slidenum">
              <a:rPr lang="en-US" altLang="en-US">
                <a:solidFill>
                  <a:prstClr val="black"/>
                </a:solidFill>
              </a:rPr>
              <a:pPr/>
              <a:t>7</a:t>
            </a:fld>
            <a:endParaRPr lang="en-US" altLang="en-US">
              <a:solidFill>
                <a:prstClr val="black"/>
              </a:solidFill>
            </a:endParaRPr>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8750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D787F-7AD4-4C7E-ABDE-7D1ED203C458}" type="slidenum">
              <a:rPr lang="en-US" smtClean="0"/>
              <a:t>16</a:t>
            </a:fld>
            <a:endParaRPr lang="en-US"/>
          </a:p>
        </p:txBody>
      </p:sp>
    </p:spTree>
    <p:extLst>
      <p:ext uri="{BB962C8B-B14F-4D97-AF65-F5344CB8AC3E}">
        <p14:creationId xmlns:p14="http://schemas.microsoft.com/office/powerpoint/2010/main" val="406444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49BC6-BBF1-4104-BB4E-E0E317DE58D4}"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FE658-A855-4C06-B29F-CEFBCDE48A86}" type="slidenum">
              <a:rPr lang="en-US" smtClean="0"/>
              <a:t>‹#›</a:t>
            </a:fld>
            <a:endParaRPr lang="en-US"/>
          </a:p>
        </p:txBody>
      </p:sp>
    </p:spTree>
    <p:extLst>
      <p:ext uri="{BB962C8B-B14F-4D97-AF65-F5344CB8AC3E}">
        <p14:creationId xmlns:p14="http://schemas.microsoft.com/office/powerpoint/2010/main" val="409866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49BC6-BBF1-4104-BB4E-E0E317DE58D4}"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FE658-A855-4C06-B29F-CEFBCDE48A86}" type="slidenum">
              <a:rPr lang="en-US" smtClean="0"/>
              <a:t>‹#›</a:t>
            </a:fld>
            <a:endParaRPr lang="en-US"/>
          </a:p>
        </p:txBody>
      </p:sp>
    </p:spTree>
    <p:extLst>
      <p:ext uri="{BB962C8B-B14F-4D97-AF65-F5344CB8AC3E}">
        <p14:creationId xmlns:p14="http://schemas.microsoft.com/office/powerpoint/2010/main" val="11858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49BC6-BBF1-4104-BB4E-E0E317DE58D4}"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FE658-A855-4C06-B29F-CEFBCDE48A86}" type="slidenum">
              <a:rPr lang="en-US" smtClean="0"/>
              <a:t>‹#›</a:t>
            </a:fld>
            <a:endParaRPr lang="en-US"/>
          </a:p>
        </p:txBody>
      </p:sp>
    </p:spTree>
    <p:extLst>
      <p:ext uri="{BB962C8B-B14F-4D97-AF65-F5344CB8AC3E}">
        <p14:creationId xmlns:p14="http://schemas.microsoft.com/office/powerpoint/2010/main" val="228119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0DC6A9-0628-4BD7-80A9-780B059159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6593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3EF1D0-724B-475D-861F-579424DD1D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8631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395928-DC6D-4330-B745-8B65408414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080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DE6633-B444-4DC2-BA91-F3FABE7EC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8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6D32ADA-0973-4B03-A029-145A20C104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161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883033B-0E74-4082-996E-3D4701587C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1839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E4375C9-2AAE-40CA-8456-578AF84351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106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7DE237-C8CC-4281-9513-529CB6E824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432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49BC6-BBF1-4104-BB4E-E0E317DE58D4}"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FE658-A855-4C06-B29F-CEFBCDE48A86}" type="slidenum">
              <a:rPr lang="en-US" smtClean="0"/>
              <a:t>‹#›</a:t>
            </a:fld>
            <a:endParaRPr lang="en-US"/>
          </a:p>
        </p:txBody>
      </p:sp>
    </p:spTree>
    <p:extLst>
      <p:ext uri="{BB962C8B-B14F-4D97-AF65-F5344CB8AC3E}">
        <p14:creationId xmlns:p14="http://schemas.microsoft.com/office/powerpoint/2010/main" val="2258345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42978E-4C7F-4B50-BB44-8FDD74D88D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92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F06ECF-AB1F-4D94-88F5-4FDBCAF4A9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131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687051-C82E-434B-8339-F53BC42095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0159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3073496-0036-4B47-80D8-E990D95906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0351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23848F-9597-407E-BDD1-A6799FCAEC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2310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6A3636-61A9-4D1F-B662-24848C9A86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1268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F33850-50DC-4C44-AC57-C69BB01F9F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6445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9ADE34-E0B6-4F07-BAD2-6F26CCC123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98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94B372-C8AA-49EE-94C0-93ED7CD117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6062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17C549A-5773-466F-96F7-F188FA932D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23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49BC6-BBF1-4104-BB4E-E0E317DE58D4}"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FE658-A855-4C06-B29F-CEFBCDE48A86}" type="slidenum">
              <a:rPr lang="en-US" smtClean="0"/>
              <a:t>‹#›</a:t>
            </a:fld>
            <a:endParaRPr lang="en-US"/>
          </a:p>
        </p:txBody>
      </p:sp>
    </p:spTree>
    <p:extLst>
      <p:ext uri="{BB962C8B-B14F-4D97-AF65-F5344CB8AC3E}">
        <p14:creationId xmlns:p14="http://schemas.microsoft.com/office/powerpoint/2010/main" val="2738025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7CBF27-084A-4F62-BEF0-B8C6C75C29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278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76B4F70-6243-4866-99A5-0FF0147BCC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4842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83FA9B-861E-4A76-BF3F-F3B012F6A5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6328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D9A7F79-9574-4504-892C-3ECF48DFFC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0762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273634-1E92-4763-95C3-2B4B5C9B6C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6583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E897CD-D9FC-4253-B784-147CB5F7D2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9837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B441FC7C-88B6-4C13-BEC0-80FBDD18E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7140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04405A8-B2D8-4A3B-9CD1-B80BB90565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124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A5B1A61-098A-42B8-B2BD-17DF4B336A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04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49BC6-BBF1-4104-BB4E-E0E317DE58D4}"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FE658-A855-4C06-B29F-CEFBCDE48A86}" type="slidenum">
              <a:rPr lang="en-US" smtClean="0"/>
              <a:t>‹#›</a:t>
            </a:fld>
            <a:endParaRPr lang="en-US"/>
          </a:p>
        </p:txBody>
      </p:sp>
    </p:spTree>
    <p:extLst>
      <p:ext uri="{BB962C8B-B14F-4D97-AF65-F5344CB8AC3E}">
        <p14:creationId xmlns:p14="http://schemas.microsoft.com/office/powerpoint/2010/main" val="317576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49BC6-BBF1-4104-BB4E-E0E317DE58D4}" type="datetimeFigureOut">
              <a:rPr lang="en-US" smtClean="0"/>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FE658-A855-4C06-B29F-CEFBCDE48A86}" type="slidenum">
              <a:rPr lang="en-US" smtClean="0"/>
              <a:t>‹#›</a:t>
            </a:fld>
            <a:endParaRPr lang="en-US"/>
          </a:p>
        </p:txBody>
      </p:sp>
    </p:spTree>
    <p:extLst>
      <p:ext uri="{BB962C8B-B14F-4D97-AF65-F5344CB8AC3E}">
        <p14:creationId xmlns:p14="http://schemas.microsoft.com/office/powerpoint/2010/main" val="246541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49BC6-BBF1-4104-BB4E-E0E317DE58D4}" type="datetimeFigureOut">
              <a:rPr lang="en-US" smtClean="0"/>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FE658-A855-4C06-B29F-CEFBCDE48A86}" type="slidenum">
              <a:rPr lang="en-US" smtClean="0"/>
              <a:t>‹#›</a:t>
            </a:fld>
            <a:endParaRPr lang="en-US"/>
          </a:p>
        </p:txBody>
      </p:sp>
    </p:spTree>
    <p:extLst>
      <p:ext uri="{BB962C8B-B14F-4D97-AF65-F5344CB8AC3E}">
        <p14:creationId xmlns:p14="http://schemas.microsoft.com/office/powerpoint/2010/main" val="414430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49BC6-BBF1-4104-BB4E-E0E317DE58D4}" type="datetimeFigureOut">
              <a:rPr lang="en-US" smtClean="0"/>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FE658-A855-4C06-B29F-CEFBCDE48A86}" type="slidenum">
              <a:rPr lang="en-US" smtClean="0"/>
              <a:t>‹#›</a:t>
            </a:fld>
            <a:endParaRPr lang="en-US"/>
          </a:p>
        </p:txBody>
      </p:sp>
    </p:spTree>
    <p:extLst>
      <p:ext uri="{BB962C8B-B14F-4D97-AF65-F5344CB8AC3E}">
        <p14:creationId xmlns:p14="http://schemas.microsoft.com/office/powerpoint/2010/main" val="422773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49BC6-BBF1-4104-BB4E-E0E317DE58D4}"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FE658-A855-4C06-B29F-CEFBCDE48A86}" type="slidenum">
              <a:rPr lang="en-US" smtClean="0"/>
              <a:t>‹#›</a:t>
            </a:fld>
            <a:endParaRPr lang="en-US"/>
          </a:p>
        </p:txBody>
      </p:sp>
    </p:spTree>
    <p:extLst>
      <p:ext uri="{BB962C8B-B14F-4D97-AF65-F5344CB8AC3E}">
        <p14:creationId xmlns:p14="http://schemas.microsoft.com/office/powerpoint/2010/main" val="149483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49BC6-BBF1-4104-BB4E-E0E317DE58D4}"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FE658-A855-4C06-B29F-CEFBCDE48A86}" type="slidenum">
              <a:rPr lang="en-US" smtClean="0"/>
              <a:t>‹#›</a:t>
            </a:fld>
            <a:endParaRPr lang="en-US"/>
          </a:p>
        </p:txBody>
      </p:sp>
    </p:spTree>
    <p:extLst>
      <p:ext uri="{BB962C8B-B14F-4D97-AF65-F5344CB8AC3E}">
        <p14:creationId xmlns:p14="http://schemas.microsoft.com/office/powerpoint/2010/main" val="389139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49BC6-BBF1-4104-BB4E-E0E317DE58D4}" type="datetimeFigureOut">
              <a:rPr lang="en-US" smtClean="0"/>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FE658-A855-4C06-B29F-CEFBCDE48A86}" type="slidenum">
              <a:rPr lang="en-US" smtClean="0"/>
              <a:t>‹#›</a:t>
            </a:fld>
            <a:endParaRPr lang="en-US"/>
          </a:p>
        </p:txBody>
      </p:sp>
    </p:spTree>
    <p:extLst>
      <p:ext uri="{BB962C8B-B14F-4D97-AF65-F5344CB8AC3E}">
        <p14:creationId xmlns:p14="http://schemas.microsoft.com/office/powerpoint/2010/main" val="1625890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F4228F-FD57-4279-87AC-60B35261606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03926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4D21A2B-448E-443D-9777-B27600243C2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478474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Determining the Irreducible Elements of an Interim Agreement with Iran: </a:t>
            </a:r>
            <a:br>
              <a:rPr lang="en-US" dirty="0" smtClean="0"/>
            </a:br>
            <a:r>
              <a:rPr lang="en-US" dirty="0" smtClean="0"/>
              <a:t>A Freeze Plus</a:t>
            </a:r>
            <a:endParaRPr lang="en-US" dirty="0"/>
          </a:p>
        </p:txBody>
      </p:sp>
      <p:sp>
        <p:nvSpPr>
          <p:cNvPr id="3" name="Subtitle 2"/>
          <p:cNvSpPr>
            <a:spLocks noGrp="1"/>
          </p:cNvSpPr>
          <p:nvPr>
            <p:ph type="subTitle" idx="1"/>
          </p:nvPr>
        </p:nvSpPr>
        <p:spPr>
          <a:xfrm>
            <a:off x="1371600" y="4191000"/>
            <a:ext cx="6248400" cy="1447800"/>
          </a:xfrm>
        </p:spPr>
        <p:txBody>
          <a:bodyPr>
            <a:normAutofit fontScale="70000" lnSpcReduction="20000"/>
          </a:bodyPr>
          <a:lstStyle/>
          <a:p>
            <a:endParaRPr lang="en-US" dirty="0" smtClean="0"/>
          </a:p>
          <a:p>
            <a:r>
              <a:rPr lang="en-US" dirty="0" smtClean="0"/>
              <a:t>David Albright</a:t>
            </a:r>
          </a:p>
          <a:p>
            <a:r>
              <a:rPr lang="en-US" dirty="0" smtClean="0"/>
              <a:t>ISIS</a:t>
            </a:r>
          </a:p>
          <a:p>
            <a:r>
              <a:rPr lang="en-US" dirty="0" smtClean="0"/>
              <a:t>November </a:t>
            </a:r>
            <a:r>
              <a:rPr lang="en-US" dirty="0"/>
              <a:t>5</a:t>
            </a:r>
            <a:r>
              <a:rPr lang="en-US" dirty="0" smtClean="0"/>
              <a:t>, 2013</a:t>
            </a:r>
          </a:p>
        </p:txBody>
      </p:sp>
    </p:spTree>
    <p:extLst>
      <p:ext uri="{BB962C8B-B14F-4D97-AF65-F5344CB8AC3E}">
        <p14:creationId xmlns:p14="http://schemas.microsoft.com/office/powerpoint/2010/main" val="19438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44" y="457200"/>
            <a:ext cx="8509111"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66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382588"/>
            <a:ext cx="776446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193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462838" cy="569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Cumulative 3.5% LEU Production</a:t>
            </a:r>
            <a:endParaRPr lang="en-US" dirty="0"/>
          </a:p>
        </p:txBody>
      </p:sp>
    </p:spTree>
    <p:extLst>
      <p:ext uri="{BB962C8B-B14F-4D97-AF65-F5344CB8AC3E}">
        <p14:creationId xmlns:p14="http://schemas.microsoft.com/office/powerpoint/2010/main" val="654422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288" y="1258888"/>
            <a:ext cx="65754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038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Stock, August 2013</a:t>
            </a:r>
            <a:endParaRPr lang="en-US" dirty="0"/>
          </a:p>
        </p:txBody>
      </p:sp>
      <p:sp>
        <p:nvSpPr>
          <p:cNvPr id="3" name="Rectangle 2"/>
          <p:cNvSpPr/>
          <p:nvPr/>
        </p:nvSpPr>
        <p:spPr>
          <a:xfrm>
            <a:off x="184842" y="2743200"/>
            <a:ext cx="9035358" cy="1754326"/>
          </a:xfrm>
          <a:prstGeom prst="rect">
            <a:avLst/>
          </a:prstGeom>
        </p:spPr>
        <p:txBody>
          <a:bodyPr wrap="square">
            <a:spAutoFit/>
          </a:bodyPr>
          <a:lstStyle/>
          <a:p>
            <a:r>
              <a:rPr lang="fr-FR" b="1" dirty="0">
                <a:solidFill>
                  <a:srgbClr val="000000"/>
                </a:solidFill>
              </a:rPr>
              <a:t>LOCATION </a:t>
            </a:r>
            <a:r>
              <a:rPr lang="fr-FR" b="1" dirty="0" smtClean="0">
                <a:solidFill>
                  <a:srgbClr val="000000"/>
                </a:solidFill>
              </a:rPr>
              <a:t>	3.5% </a:t>
            </a:r>
            <a:r>
              <a:rPr lang="fr-FR" b="1" dirty="0">
                <a:solidFill>
                  <a:srgbClr val="000000"/>
                </a:solidFill>
              </a:rPr>
              <a:t>LEU </a:t>
            </a:r>
            <a:r>
              <a:rPr lang="fr-FR" b="1" dirty="0" err="1">
                <a:solidFill>
                  <a:srgbClr val="000000"/>
                </a:solidFill>
              </a:rPr>
              <a:t>product</a:t>
            </a:r>
            <a:r>
              <a:rPr lang="fr-FR" b="1" dirty="0">
                <a:solidFill>
                  <a:srgbClr val="000000"/>
                </a:solidFill>
              </a:rPr>
              <a:t> </a:t>
            </a:r>
            <a:r>
              <a:rPr lang="fr-FR" b="1" dirty="0" smtClean="0">
                <a:solidFill>
                  <a:srgbClr val="000000"/>
                </a:solidFill>
              </a:rPr>
              <a:t>	3.5% </a:t>
            </a:r>
            <a:r>
              <a:rPr lang="fr-FR" b="1" dirty="0">
                <a:solidFill>
                  <a:srgbClr val="000000"/>
                </a:solidFill>
              </a:rPr>
              <a:t>LEU </a:t>
            </a:r>
            <a:r>
              <a:rPr lang="fr-FR" b="1" dirty="0" err="1">
                <a:solidFill>
                  <a:srgbClr val="000000"/>
                </a:solidFill>
              </a:rPr>
              <a:t>feed</a:t>
            </a:r>
            <a:r>
              <a:rPr lang="fr-FR" b="1" dirty="0">
                <a:solidFill>
                  <a:srgbClr val="000000"/>
                </a:solidFill>
              </a:rPr>
              <a:t> </a:t>
            </a:r>
            <a:r>
              <a:rPr lang="fr-FR" b="1" dirty="0" smtClean="0">
                <a:solidFill>
                  <a:srgbClr val="000000"/>
                </a:solidFill>
              </a:rPr>
              <a:t>	19.75% </a:t>
            </a:r>
            <a:r>
              <a:rPr lang="fr-FR" b="1" dirty="0">
                <a:solidFill>
                  <a:srgbClr val="000000"/>
                </a:solidFill>
              </a:rPr>
              <a:t>LEU </a:t>
            </a:r>
            <a:r>
              <a:rPr lang="fr-FR" b="1" dirty="0" err="1">
                <a:solidFill>
                  <a:srgbClr val="000000"/>
                </a:solidFill>
              </a:rPr>
              <a:t>product</a:t>
            </a:r>
            <a:r>
              <a:rPr lang="fr-FR" b="1" dirty="0">
                <a:solidFill>
                  <a:srgbClr val="000000"/>
                </a:solidFill>
              </a:rPr>
              <a:t> </a:t>
            </a:r>
            <a:r>
              <a:rPr lang="fr-FR" dirty="0">
                <a:solidFill>
                  <a:srgbClr val="000000"/>
                </a:solidFill>
              </a:rPr>
              <a:t>	</a:t>
            </a:r>
          </a:p>
          <a:p>
            <a:r>
              <a:rPr lang="pt-BR" dirty="0">
                <a:solidFill>
                  <a:srgbClr val="000000"/>
                </a:solidFill>
              </a:rPr>
              <a:t>FEP 	</a:t>
            </a:r>
            <a:r>
              <a:rPr lang="pt-BR" dirty="0" smtClean="0">
                <a:solidFill>
                  <a:srgbClr val="000000"/>
                </a:solidFill>
              </a:rPr>
              <a:t>	9,704 </a:t>
            </a:r>
            <a:r>
              <a:rPr lang="pt-BR" dirty="0">
                <a:solidFill>
                  <a:srgbClr val="000000"/>
                </a:solidFill>
              </a:rPr>
              <a:t>kg 	</a:t>
            </a:r>
            <a:r>
              <a:rPr lang="pt-BR" dirty="0" smtClean="0">
                <a:solidFill>
                  <a:srgbClr val="000000"/>
                </a:solidFill>
              </a:rPr>
              <a:t>	N/A </a:t>
            </a:r>
            <a:r>
              <a:rPr lang="pt-BR" dirty="0">
                <a:solidFill>
                  <a:srgbClr val="000000"/>
                </a:solidFill>
              </a:rPr>
              <a:t>	</a:t>
            </a:r>
            <a:r>
              <a:rPr lang="pt-BR" dirty="0" smtClean="0">
                <a:solidFill>
                  <a:srgbClr val="000000"/>
                </a:solidFill>
              </a:rPr>
              <a:t>	N/A </a:t>
            </a:r>
            <a:r>
              <a:rPr lang="pt-BR" dirty="0">
                <a:solidFill>
                  <a:srgbClr val="000000"/>
                </a:solidFill>
              </a:rPr>
              <a:t>	</a:t>
            </a:r>
          </a:p>
          <a:p>
            <a:r>
              <a:rPr lang="pt-BR" dirty="0">
                <a:solidFill>
                  <a:srgbClr val="000000"/>
                </a:solidFill>
              </a:rPr>
              <a:t>PFEP 	</a:t>
            </a:r>
            <a:r>
              <a:rPr lang="pt-BR" dirty="0" smtClean="0">
                <a:solidFill>
                  <a:srgbClr val="000000"/>
                </a:solidFill>
              </a:rPr>
              <a:t>	N/A </a:t>
            </a:r>
            <a:r>
              <a:rPr lang="pt-BR" dirty="0">
                <a:solidFill>
                  <a:srgbClr val="000000"/>
                </a:solidFill>
              </a:rPr>
              <a:t>	</a:t>
            </a:r>
            <a:r>
              <a:rPr lang="pt-BR" dirty="0" smtClean="0">
                <a:solidFill>
                  <a:srgbClr val="000000"/>
                </a:solidFill>
              </a:rPr>
              <a:t>	1,455 </a:t>
            </a:r>
            <a:r>
              <a:rPr lang="pt-BR" dirty="0">
                <a:solidFill>
                  <a:srgbClr val="000000"/>
                </a:solidFill>
              </a:rPr>
              <a:t>kg 	</a:t>
            </a:r>
            <a:r>
              <a:rPr lang="pt-BR" dirty="0" smtClean="0">
                <a:solidFill>
                  <a:srgbClr val="000000"/>
                </a:solidFill>
              </a:rPr>
              <a:t>	178 </a:t>
            </a:r>
            <a:r>
              <a:rPr lang="pt-BR" dirty="0">
                <a:solidFill>
                  <a:srgbClr val="000000"/>
                </a:solidFill>
              </a:rPr>
              <a:t>kg 	</a:t>
            </a:r>
          </a:p>
          <a:p>
            <a:r>
              <a:rPr lang="pt-BR" dirty="0">
                <a:solidFill>
                  <a:srgbClr val="000000"/>
                </a:solidFill>
              </a:rPr>
              <a:t>FFEP 		N/A 	</a:t>
            </a:r>
            <a:r>
              <a:rPr lang="pt-BR" dirty="0" smtClean="0">
                <a:solidFill>
                  <a:srgbClr val="000000"/>
                </a:solidFill>
              </a:rPr>
              <a:t>	1,422 </a:t>
            </a:r>
            <a:r>
              <a:rPr lang="pt-BR" dirty="0">
                <a:solidFill>
                  <a:srgbClr val="000000"/>
                </a:solidFill>
              </a:rPr>
              <a:t>kg 	</a:t>
            </a:r>
            <a:r>
              <a:rPr lang="pt-BR" dirty="0" smtClean="0">
                <a:solidFill>
                  <a:srgbClr val="000000"/>
                </a:solidFill>
              </a:rPr>
              <a:t>	195 </a:t>
            </a:r>
            <a:r>
              <a:rPr lang="pt-BR" dirty="0">
                <a:solidFill>
                  <a:srgbClr val="000000"/>
                </a:solidFill>
              </a:rPr>
              <a:t>kg 	</a:t>
            </a:r>
          </a:p>
          <a:p>
            <a:r>
              <a:rPr lang="en-US" b="1" dirty="0">
                <a:solidFill>
                  <a:srgbClr val="000000"/>
                </a:solidFill>
              </a:rPr>
              <a:t>GROSS TOTAL </a:t>
            </a:r>
            <a:r>
              <a:rPr lang="en-US" b="1" dirty="0" smtClean="0">
                <a:solidFill>
                  <a:srgbClr val="000000"/>
                </a:solidFill>
              </a:rPr>
              <a:t>	</a:t>
            </a:r>
            <a:r>
              <a:rPr lang="en-US" dirty="0" smtClean="0">
                <a:solidFill>
                  <a:srgbClr val="000000"/>
                </a:solidFill>
              </a:rPr>
              <a:t>9,704 </a:t>
            </a:r>
            <a:r>
              <a:rPr lang="en-US" dirty="0">
                <a:solidFill>
                  <a:srgbClr val="000000"/>
                </a:solidFill>
              </a:rPr>
              <a:t>kg 	</a:t>
            </a:r>
            <a:r>
              <a:rPr lang="en-US" dirty="0" smtClean="0">
                <a:solidFill>
                  <a:srgbClr val="000000"/>
                </a:solidFill>
              </a:rPr>
              <a:t>	2,877 </a:t>
            </a:r>
            <a:r>
              <a:rPr lang="en-US" dirty="0">
                <a:solidFill>
                  <a:srgbClr val="000000"/>
                </a:solidFill>
              </a:rPr>
              <a:t>kg 	</a:t>
            </a:r>
            <a:r>
              <a:rPr lang="en-US" dirty="0" smtClean="0">
                <a:solidFill>
                  <a:srgbClr val="000000"/>
                </a:solidFill>
              </a:rPr>
              <a:t>	373 </a:t>
            </a:r>
            <a:r>
              <a:rPr lang="en-US" dirty="0">
                <a:solidFill>
                  <a:srgbClr val="000000"/>
                </a:solidFill>
              </a:rPr>
              <a:t>kg 	</a:t>
            </a:r>
          </a:p>
          <a:p>
            <a:r>
              <a:rPr lang="nl-NL" b="1" dirty="0">
                <a:solidFill>
                  <a:srgbClr val="000000"/>
                </a:solidFill>
              </a:rPr>
              <a:t>NET TOTAL </a:t>
            </a:r>
            <a:r>
              <a:rPr lang="nl-NL" dirty="0">
                <a:solidFill>
                  <a:srgbClr val="000000"/>
                </a:solidFill>
              </a:rPr>
              <a:t>	</a:t>
            </a:r>
            <a:r>
              <a:rPr lang="nl-NL" dirty="0" smtClean="0">
                <a:solidFill>
                  <a:srgbClr val="000000"/>
                </a:solidFill>
              </a:rPr>
              <a:t>6,774 </a:t>
            </a:r>
            <a:r>
              <a:rPr lang="nl-NL" dirty="0">
                <a:solidFill>
                  <a:srgbClr val="000000"/>
                </a:solidFill>
              </a:rPr>
              <a:t>kg* 	2,877 kg 	</a:t>
            </a:r>
            <a:r>
              <a:rPr lang="nl-NL" dirty="0" smtClean="0">
                <a:solidFill>
                  <a:srgbClr val="000000"/>
                </a:solidFill>
              </a:rPr>
              <a:t>	186 kg (in hex form)** </a:t>
            </a:r>
            <a:r>
              <a:rPr lang="nl-NL" dirty="0">
                <a:solidFill>
                  <a:srgbClr val="000000"/>
                </a:solidFill>
              </a:rPr>
              <a:t>	</a:t>
            </a:r>
          </a:p>
        </p:txBody>
      </p:sp>
    </p:spTree>
    <p:extLst>
      <p:ext uri="{BB962C8B-B14F-4D97-AF65-F5344CB8AC3E}">
        <p14:creationId xmlns:p14="http://schemas.microsoft.com/office/powerpoint/2010/main" val="939245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Centrifuge Deployment: </a:t>
            </a:r>
            <a:r>
              <a:rPr lang="en-US" dirty="0" err="1" smtClean="0"/>
              <a:t>Natanz</a:t>
            </a:r>
            <a:r>
              <a:rPr lang="en-US" dirty="0" smtClean="0"/>
              <a:t> Fuel Enrichment Plant (FEP)</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535633"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89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Timelines for a Breakout to Enough Weapon-Grade Uranium for a </a:t>
            </a:r>
            <a:r>
              <a:rPr lang="en-US" dirty="0" smtClean="0"/>
              <a:t>Nuclear </a:t>
            </a:r>
            <a:r>
              <a:rPr lang="en-US" dirty="0" smtClean="0"/>
              <a:t>Weapon at Declared Enrichment Sites</a:t>
            </a:r>
            <a:endParaRPr lang="en-US" dirty="0"/>
          </a:p>
        </p:txBody>
      </p:sp>
    </p:spTree>
    <p:extLst>
      <p:ext uri="{BB962C8B-B14F-4D97-AF65-F5344CB8AC3E}">
        <p14:creationId xmlns:p14="http://schemas.microsoft.com/office/powerpoint/2010/main" val="2833396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Estimating Breakout Timelines</a:t>
            </a:r>
            <a:endParaRPr lang="en-US" dirty="0"/>
          </a:p>
        </p:txBody>
      </p:sp>
      <p:sp>
        <p:nvSpPr>
          <p:cNvPr id="3" name="Rectangle 2"/>
          <p:cNvSpPr/>
          <p:nvPr/>
        </p:nvSpPr>
        <p:spPr>
          <a:xfrm>
            <a:off x="381000" y="1676400"/>
            <a:ext cx="8382000" cy="4727448"/>
          </a:xfrm>
          <a:prstGeom prst="rect">
            <a:avLst/>
          </a:prstGeom>
        </p:spPr>
        <p:txBody>
          <a:bodyPr wrap="square">
            <a:spAutoFit/>
          </a:bodyPr>
          <a:lstStyle/>
          <a:p>
            <a:pPr marL="342900" lvl="0" indent="-342900" fontAlgn="base">
              <a:lnSpc>
                <a:spcPct val="80000"/>
              </a:lnSpc>
              <a:spcBef>
                <a:spcPct val="20000"/>
              </a:spcBef>
              <a:spcAft>
                <a:spcPct val="0"/>
              </a:spcAft>
            </a:pPr>
            <a:r>
              <a:rPr lang="en-US" altLang="en-US" sz="2400" kern="0" dirty="0" smtClean="0">
                <a:solidFill>
                  <a:srgbClr val="000000"/>
                </a:solidFill>
                <a:latin typeface="Times New Roman"/>
              </a:rPr>
              <a:t>Illustrative </a:t>
            </a:r>
            <a:r>
              <a:rPr kumimoji="0" lang="en-US" altLang="en-US" sz="2400" b="0" i="0" u="none" strike="noStrike" kern="0" cap="none" spc="0" normalizeH="0" baseline="0" noProof="0" dirty="0" smtClean="0">
                <a:ln>
                  <a:noFill/>
                </a:ln>
                <a:solidFill>
                  <a:srgbClr val="000000"/>
                </a:solidFill>
                <a:effectLst/>
                <a:uLnTx/>
                <a:uFillTx/>
                <a:latin typeface="Times New Roman"/>
              </a:rPr>
              <a:t>IR-1</a:t>
            </a:r>
            <a:r>
              <a:rPr kumimoji="0" lang="en-US" altLang="en-US" sz="2400" b="0" i="0" u="none" strike="noStrike" kern="0" cap="none" spc="0" normalizeH="0" noProof="0" dirty="0" smtClean="0">
                <a:ln>
                  <a:noFill/>
                </a:ln>
                <a:solidFill>
                  <a:srgbClr val="000000"/>
                </a:solidFill>
                <a:effectLst/>
                <a:uLnTx/>
                <a:uFillTx/>
                <a:latin typeface="Times New Roman"/>
              </a:rPr>
              <a:t> centrifuge </a:t>
            </a:r>
            <a:r>
              <a:rPr kumimoji="0" lang="en-US" altLang="en-US" sz="2400" b="0" i="0" u="none" strike="noStrike" kern="0" cap="none" spc="0" normalizeH="0" baseline="0" noProof="0" dirty="0" smtClean="0">
                <a:ln>
                  <a:noFill/>
                </a:ln>
                <a:solidFill>
                  <a:srgbClr val="000000"/>
                </a:solidFill>
                <a:effectLst/>
                <a:uLnTx/>
                <a:uFillTx/>
                <a:latin typeface="Times New Roman"/>
              </a:rPr>
              <a:t>plant to make</a:t>
            </a:r>
            <a:r>
              <a:rPr kumimoji="0" lang="en-US" altLang="en-US" sz="2400" b="0" i="0" u="none" strike="noStrike" kern="0" cap="none" spc="0" normalizeH="0" noProof="0" dirty="0" smtClean="0">
                <a:ln>
                  <a:noFill/>
                </a:ln>
                <a:solidFill>
                  <a:srgbClr val="000000"/>
                </a:solidFill>
                <a:effectLst/>
                <a:uLnTx/>
                <a:uFillTx/>
                <a:latin typeface="Times New Roman"/>
              </a:rPr>
              <a:t> </a:t>
            </a:r>
            <a:r>
              <a:rPr kumimoji="0" lang="en-US" altLang="en-US" sz="2400" b="0" i="0" u="none" strike="noStrike" kern="0" cap="none" spc="0" normalizeH="0" baseline="0" noProof="0" dirty="0" smtClean="0">
                <a:ln>
                  <a:noFill/>
                </a:ln>
                <a:solidFill>
                  <a:srgbClr val="000000"/>
                </a:solidFill>
                <a:effectLst/>
                <a:uLnTx/>
                <a:uFillTx/>
                <a:latin typeface="Times New Roman"/>
              </a:rPr>
              <a:t>weapon-grade uranium (WGU),</a:t>
            </a:r>
            <a:r>
              <a:rPr lang="en-US" altLang="en-US" sz="2400" kern="0" dirty="0">
                <a:solidFill>
                  <a:srgbClr val="000000"/>
                </a:solidFill>
                <a:latin typeface="Times New Roman"/>
              </a:rPr>
              <a:t> </a:t>
            </a:r>
            <a:r>
              <a:rPr lang="en-US" altLang="en-US" sz="2400" kern="0" dirty="0" smtClean="0">
                <a:solidFill>
                  <a:srgbClr val="000000"/>
                </a:solidFill>
                <a:latin typeface="Times New Roman"/>
              </a:rPr>
              <a:t>based on a four </a:t>
            </a:r>
            <a:r>
              <a:rPr lang="en-US" altLang="en-US" sz="2400" kern="0" dirty="0">
                <a:solidFill>
                  <a:srgbClr val="000000"/>
                </a:solidFill>
                <a:latin typeface="Times New Roman"/>
              </a:rPr>
              <a:t>Step, Khan-Type Centrifuge Plant</a:t>
            </a:r>
            <a:endParaRPr kumimoji="0" lang="en-US" altLang="en-US" sz="2400" b="0" i="0" u="none" strike="noStrike" kern="0" cap="none" spc="0" normalizeH="0" baseline="0" noProof="0" dirty="0" smtClean="0">
              <a:ln>
                <a:noFill/>
              </a:ln>
              <a:solidFill>
                <a:srgbClr val="000000"/>
              </a:solidFill>
              <a:effectLst/>
              <a:uLnTx/>
              <a:uFillTx/>
              <a:latin typeface="Times New Roman"/>
            </a:endParaRPr>
          </a:p>
          <a:p>
            <a:pPr marL="342900" lvl="0" indent="-342900" fontAlgn="base">
              <a:lnSpc>
                <a:spcPct val="85000"/>
              </a:lnSpc>
              <a:spcBef>
                <a:spcPct val="20000"/>
              </a:spcBef>
              <a:spcAft>
                <a:spcPct val="0"/>
              </a:spcAft>
              <a:buFontTx/>
              <a:buChar char="•"/>
            </a:pPr>
            <a:r>
              <a:rPr kumimoji="0" lang="en-US" altLang="en-US" sz="2400" b="0" i="0" u="none" strike="noStrike" kern="0" cap="none" spc="0" normalizeH="0" baseline="0" noProof="0" dirty="0" smtClean="0">
                <a:ln>
                  <a:noFill/>
                </a:ln>
                <a:solidFill>
                  <a:srgbClr val="FF0000"/>
                </a:solidFill>
                <a:effectLst/>
                <a:uLnTx/>
                <a:uFillTx/>
                <a:latin typeface="Times New Roman"/>
              </a:rPr>
              <a:t>24 cascades (164 P1s/cascade) make 3.5% LEU--3,936 P1s</a:t>
            </a:r>
          </a:p>
          <a:p>
            <a:pPr marL="342900" lvl="0" indent="-342900" fontAlgn="base">
              <a:lnSpc>
                <a:spcPct val="85000"/>
              </a:lnSpc>
              <a:spcBef>
                <a:spcPct val="20000"/>
              </a:spcBef>
              <a:spcAft>
                <a:spcPct val="0"/>
              </a:spcAft>
              <a:buFontTx/>
              <a:buChar char="•"/>
            </a:pPr>
            <a:r>
              <a:rPr kumimoji="0" lang="en-US" altLang="en-US" sz="2400" b="0" i="0" u="none" strike="noStrike" kern="0" cap="none" spc="0" normalizeH="0" baseline="0" noProof="0" dirty="0" smtClean="0">
                <a:ln>
                  <a:noFill/>
                </a:ln>
                <a:solidFill>
                  <a:srgbClr val="FF0000"/>
                </a:solidFill>
                <a:effectLst/>
                <a:uLnTx/>
                <a:uFillTx/>
                <a:latin typeface="Times New Roman"/>
              </a:rPr>
              <a:t>8 cascades (164/cascade) make 20% from 3.5%--1,312 P1s</a:t>
            </a:r>
          </a:p>
          <a:p>
            <a:pPr marL="342900" lvl="0" indent="-342900" fontAlgn="base">
              <a:lnSpc>
                <a:spcPct val="85000"/>
              </a:lnSpc>
              <a:spcBef>
                <a:spcPct val="20000"/>
              </a:spcBef>
              <a:spcAft>
                <a:spcPct val="0"/>
              </a:spcAft>
              <a:buFontTx/>
              <a:buChar char="•"/>
            </a:pPr>
            <a:r>
              <a:rPr kumimoji="0" lang="en-US" altLang="en-US" sz="2400" b="0" i="0" u="none" strike="noStrike" kern="0" cap="none" spc="0" normalizeH="0" baseline="0" noProof="0" dirty="0" smtClean="0">
                <a:ln>
                  <a:noFill/>
                </a:ln>
                <a:solidFill>
                  <a:srgbClr val="FF0000"/>
                </a:solidFill>
                <a:effectLst/>
                <a:uLnTx/>
                <a:uFillTx/>
                <a:latin typeface="Times New Roman"/>
              </a:rPr>
              <a:t>4 cascades (114/cascade) 20 to 60%--456 P1s</a:t>
            </a:r>
          </a:p>
          <a:p>
            <a:pPr marL="342900" lvl="0" indent="-342900" fontAlgn="base">
              <a:lnSpc>
                <a:spcPct val="85000"/>
              </a:lnSpc>
              <a:spcBef>
                <a:spcPct val="20000"/>
              </a:spcBef>
              <a:spcAft>
                <a:spcPct val="0"/>
              </a:spcAft>
              <a:buFontTx/>
              <a:buChar char="•"/>
            </a:pPr>
            <a:r>
              <a:rPr kumimoji="0" lang="en-US" altLang="en-US" sz="2400" b="0" i="0" u="none" strike="noStrike" kern="0" cap="none" spc="0" normalizeH="0" baseline="0" noProof="0" dirty="0" smtClean="0">
                <a:ln>
                  <a:noFill/>
                </a:ln>
                <a:solidFill>
                  <a:srgbClr val="FF0000"/>
                </a:solidFill>
                <a:effectLst/>
                <a:uLnTx/>
                <a:uFillTx/>
                <a:latin typeface="Times New Roman"/>
              </a:rPr>
              <a:t>2 cascades (64/cascade) 60 to 90%--128 P1s</a:t>
            </a:r>
          </a:p>
          <a:p>
            <a:pPr marL="742950" lvl="1" indent="-285750" fontAlgn="base">
              <a:lnSpc>
                <a:spcPct val="85000"/>
              </a:lnSpc>
              <a:spcBef>
                <a:spcPct val="20000"/>
              </a:spcBef>
              <a:spcAft>
                <a:spcPct val="0"/>
              </a:spcAft>
            </a:pPr>
            <a:r>
              <a:rPr kumimoji="0" lang="en-US" altLang="en-US" sz="2400" b="0" i="0" u="none" strike="noStrike" kern="0" cap="none" spc="0" normalizeH="0" baseline="0" noProof="0" dirty="0" smtClean="0">
                <a:ln>
                  <a:noFill/>
                </a:ln>
                <a:solidFill>
                  <a:srgbClr val="FF0000"/>
                </a:solidFill>
                <a:effectLst/>
                <a:uLnTx/>
                <a:uFillTx/>
                <a:latin typeface="Times New Roman"/>
              </a:rPr>
              <a:t>		Total: 38 cascades with 5,832 P1s</a:t>
            </a:r>
          </a:p>
          <a:p>
            <a:pPr marL="742950" lvl="1" indent="-285750" fontAlgn="base">
              <a:lnSpc>
                <a:spcPct val="85000"/>
              </a:lnSpc>
              <a:spcBef>
                <a:spcPct val="20000"/>
              </a:spcBef>
              <a:spcAft>
                <a:spcPct val="0"/>
              </a:spcAft>
            </a:pPr>
            <a:endParaRPr lang="en-US" altLang="en-US" sz="2400" kern="0" dirty="0" smtClean="0">
              <a:solidFill>
                <a:srgbClr val="FF0000"/>
              </a:solidFill>
              <a:latin typeface="Times New Roman"/>
            </a:endParaRPr>
          </a:p>
          <a:p>
            <a:pPr marL="742950" lvl="1" indent="-285750" fontAlgn="base">
              <a:lnSpc>
                <a:spcPct val="85000"/>
              </a:lnSpc>
              <a:spcBef>
                <a:spcPct val="20000"/>
              </a:spcBef>
              <a:spcAft>
                <a:spcPct val="0"/>
              </a:spcAft>
            </a:pPr>
            <a:endParaRPr kumimoji="0" lang="en-US" altLang="en-US" sz="2400" b="0" i="0" u="none" strike="noStrike" kern="0" cap="none" spc="0" normalizeH="0" baseline="0" noProof="0" dirty="0" smtClean="0">
              <a:ln>
                <a:noFill/>
              </a:ln>
              <a:solidFill>
                <a:srgbClr val="FF0000"/>
              </a:solidFill>
              <a:effectLst/>
              <a:uLnTx/>
              <a:uFillTx/>
              <a:latin typeface="Times New Roman"/>
            </a:endParaRPr>
          </a:p>
          <a:p>
            <a:pPr marL="914400" lvl="1" indent="-457200" fontAlgn="base">
              <a:lnSpc>
                <a:spcPct val="85000"/>
              </a:lnSpc>
              <a:spcBef>
                <a:spcPct val="20000"/>
              </a:spcBef>
              <a:spcAft>
                <a:spcPct val="0"/>
              </a:spcAft>
              <a:buFont typeface="Wingdings" panose="05000000000000000000" pitchFamily="2" charset="2"/>
              <a:buChar char="Ø"/>
            </a:pPr>
            <a:r>
              <a:rPr lang="en-US" altLang="en-US" sz="2400" kern="0" dirty="0" smtClean="0">
                <a:solidFill>
                  <a:srgbClr val="0070C0"/>
                </a:solidFill>
                <a:latin typeface="Times New Roman"/>
              </a:rPr>
              <a:t>Iranian cascades are not ideal and their performance and output is modeled by Houston Wood and Patrick </a:t>
            </a:r>
            <a:r>
              <a:rPr lang="en-US" altLang="en-US" sz="2400" kern="0" dirty="0" err="1" smtClean="0">
                <a:solidFill>
                  <a:srgbClr val="0070C0"/>
                </a:solidFill>
                <a:latin typeface="Times New Roman"/>
              </a:rPr>
              <a:t>Migliorini</a:t>
            </a:r>
            <a:r>
              <a:rPr lang="en-US" altLang="en-US" sz="2400" kern="0" dirty="0" smtClean="0">
                <a:solidFill>
                  <a:srgbClr val="0070C0"/>
                </a:solidFill>
                <a:latin typeface="Times New Roman"/>
              </a:rPr>
              <a:t> from University </a:t>
            </a:r>
            <a:r>
              <a:rPr lang="en-US" altLang="en-US" sz="2400" kern="0" dirty="0">
                <a:solidFill>
                  <a:srgbClr val="0070C0"/>
                </a:solidFill>
                <a:latin typeface="Times New Roman"/>
              </a:rPr>
              <a:t>of Virginia’s Mechanical &amp; Aerospace </a:t>
            </a:r>
            <a:r>
              <a:rPr lang="en-US" altLang="en-US" sz="2400" kern="0" dirty="0" smtClean="0">
                <a:solidFill>
                  <a:srgbClr val="0070C0"/>
                </a:solidFill>
                <a:latin typeface="Times New Roman"/>
              </a:rPr>
              <a:t>Engineering Department in collaboration with ISIS.</a:t>
            </a:r>
            <a:endParaRPr kumimoji="0" lang="en-US" altLang="en-US" sz="2800" b="0" i="0" u="none" strike="noStrike" kern="0" cap="none" spc="0" normalizeH="0" baseline="0" noProof="0" dirty="0">
              <a:ln>
                <a:noFill/>
              </a:ln>
              <a:solidFill>
                <a:srgbClr val="0070C0"/>
              </a:solidFill>
              <a:effectLst/>
              <a:uLnTx/>
              <a:uFillTx/>
              <a:latin typeface="Times New Roman"/>
            </a:endParaRPr>
          </a:p>
        </p:txBody>
      </p:sp>
    </p:spTree>
    <p:extLst>
      <p:ext uri="{BB962C8B-B14F-4D97-AF65-F5344CB8AC3E}">
        <p14:creationId xmlns:p14="http://schemas.microsoft.com/office/powerpoint/2010/main" val="197653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Production of WGU in a Breakout at Declared Enrichment Sites</a:t>
            </a:r>
            <a:endParaRPr lang="en-US" dirty="0"/>
          </a:p>
        </p:txBody>
      </p:sp>
      <p:sp>
        <p:nvSpPr>
          <p:cNvPr id="3" name="Content Placeholder 2"/>
          <p:cNvSpPr>
            <a:spLocks noGrp="1"/>
          </p:cNvSpPr>
          <p:nvPr>
            <p:ph idx="1"/>
          </p:nvPr>
        </p:nvSpPr>
        <p:spPr/>
        <p:txBody>
          <a:bodyPr>
            <a:normAutofit fontScale="25000" lnSpcReduction="20000"/>
          </a:bodyPr>
          <a:lstStyle/>
          <a:p>
            <a:r>
              <a:rPr lang="en-US" sz="8000" b="1" dirty="0" smtClean="0"/>
              <a:t>2009 Nuclear weapons capability achieved </a:t>
            </a:r>
            <a:r>
              <a:rPr lang="en-US" sz="8000" dirty="0" smtClean="0"/>
              <a:t>in that Iran  has enough IR-1 centrifuges and 3.5 percent LEU (about 1,500 kg 3.5 LEU hexafluoride to produce 25 kg weapon-grade uranium in a breakout in about 4,593 enriching IR-1 centrifuges. Breakout would take longer than six months</a:t>
            </a:r>
          </a:p>
          <a:p>
            <a:r>
              <a:rPr lang="en-US" sz="8000" b="1" dirty="0" smtClean="0"/>
              <a:t>August 2012-breakout time </a:t>
            </a:r>
            <a:r>
              <a:rPr lang="en-US" sz="8000" dirty="0" smtClean="0"/>
              <a:t>using </a:t>
            </a:r>
            <a:r>
              <a:rPr lang="en-US" sz="8000" dirty="0" err="1" smtClean="0"/>
              <a:t>Natanz</a:t>
            </a:r>
            <a:r>
              <a:rPr lang="en-US" sz="8000" dirty="0" smtClean="0"/>
              <a:t> only (IR-1 centrifuges being installed in </a:t>
            </a:r>
            <a:r>
              <a:rPr lang="en-US" sz="8000" dirty="0" err="1" smtClean="0"/>
              <a:t>Fordow</a:t>
            </a:r>
            <a:r>
              <a:rPr lang="en-US" sz="8000" dirty="0" smtClean="0"/>
              <a:t>) was </a:t>
            </a:r>
            <a:r>
              <a:rPr lang="en-US" sz="8000" b="1" dirty="0" smtClean="0"/>
              <a:t>2.5-4.1 months </a:t>
            </a:r>
            <a:r>
              <a:rPr lang="en-US" sz="8000" dirty="0" smtClean="0"/>
              <a:t>with three-step process, 9,330 IR-1 centrifuges, a stock of 91 kg near 20 percent LEU hexafluoride, and use of 3.5 percent LEU hexafluoride (in three-step process) </a:t>
            </a:r>
          </a:p>
          <a:p>
            <a:r>
              <a:rPr lang="en-US" sz="8000" b="1" dirty="0" smtClean="0"/>
              <a:t>August 2013-Breakout time with enriching IR-1 centrifuges only is 1.3-2.3 months</a:t>
            </a:r>
            <a:r>
              <a:rPr lang="en-US" sz="8000" dirty="0" smtClean="0"/>
              <a:t>, with three step process with 10,092 IR-1 centrifuges, 186 kg near 20 percent LEU hexafluoride, and use of 3.5 percent LEU hexafluoride. [3.1-3.5 months with 3.5 percent LEU only, no near 20 percent LEU]</a:t>
            </a:r>
          </a:p>
          <a:p>
            <a:r>
              <a:rPr lang="en-US" sz="8000" b="1" dirty="0" smtClean="0"/>
              <a:t>August 2013-Breakout time for scenario using all installed IR-1 centrifuges is 1.0 to 1.6 months </a:t>
            </a:r>
            <a:r>
              <a:rPr lang="en-US" sz="8000" dirty="0" smtClean="0"/>
              <a:t>with three step process as above but with 18,454 IR-1 installed centrifuges and 186 kg near 20 percent LEU hexafluoride. [1-9-2.2 months with 3.5% LEU only and no near 20% LEU]</a:t>
            </a:r>
          </a:p>
          <a:p>
            <a:pPr marL="0" indent="0">
              <a:buNone/>
            </a:pPr>
            <a:r>
              <a:rPr lang="en-US" sz="5600" dirty="0" smtClean="0"/>
              <a:t>Note: </a:t>
            </a:r>
            <a:r>
              <a:rPr lang="en-US" sz="5600" dirty="0" err="1" smtClean="0"/>
              <a:t>calculational</a:t>
            </a:r>
            <a:r>
              <a:rPr lang="en-US" sz="5600" dirty="0" smtClean="0"/>
              <a:t> methods changed somewhat from Fall 2012 estimates to fall 2013 estimates</a:t>
            </a:r>
            <a:endParaRPr lang="en-US" sz="5600" dirty="0"/>
          </a:p>
        </p:txBody>
      </p:sp>
    </p:spTree>
    <p:extLst>
      <p:ext uri="{BB962C8B-B14F-4D97-AF65-F5344CB8AC3E}">
        <p14:creationId xmlns:p14="http://schemas.microsoft.com/office/powerpoint/2010/main" val="131339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Key Goals for </a:t>
            </a:r>
            <a:r>
              <a:rPr lang="en-US" b="1" dirty="0" smtClean="0"/>
              <a:t>Negotiations</a:t>
            </a:r>
            <a:endParaRPr lang="en-US" b="1" dirty="0"/>
          </a:p>
        </p:txBody>
      </p:sp>
      <p:sp>
        <p:nvSpPr>
          <p:cNvPr id="3" name="Content Placeholder 2"/>
          <p:cNvSpPr>
            <a:spLocks noGrp="1"/>
          </p:cNvSpPr>
          <p:nvPr>
            <p:ph idx="1"/>
          </p:nvPr>
        </p:nvSpPr>
        <p:spPr/>
        <p:txBody>
          <a:bodyPr>
            <a:normAutofit fontScale="47500" lnSpcReduction="20000"/>
          </a:bodyPr>
          <a:lstStyle/>
          <a:p>
            <a:r>
              <a:rPr lang="en-US" sz="3600" dirty="0" smtClean="0"/>
              <a:t>Stopping the advance of Iran’s centrifuge and Arak reactor programs</a:t>
            </a:r>
          </a:p>
          <a:p>
            <a:r>
              <a:rPr lang="en-US" sz="3600" dirty="0" smtClean="0"/>
              <a:t>Extending breakout times</a:t>
            </a:r>
          </a:p>
          <a:p>
            <a:r>
              <a:rPr lang="en-US" sz="3600" dirty="0" smtClean="0"/>
              <a:t>Capping the Iranian centrifuge program and ensuring that it will not expand beyond this cap (in terms of enrichment output) during the next 5-15 years.</a:t>
            </a:r>
          </a:p>
          <a:p>
            <a:pPr lvl="0"/>
            <a:r>
              <a:rPr lang="en-US" sz="3600" dirty="0" smtClean="0">
                <a:solidFill>
                  <a:prstClr val="black"/>
                </a:solidFill>
              </a:rPr>
              <a:t>Ensuring that Iran is not building another centrifuge plant and increasing the </a:t>
            </a:r>
            <a:r>
              <a:rPr lang="en-US" sz="3600" dirty="0">
                <a:solidFill>
                  <a:prstClr val="black"/>
                </a:solidFill>
              </a:rPr>
              <a:t>chance of finding a secret centrifuge </a:t>
            </a:r>
            <a:r>
              <a:rPr lang="en-US" sz="3600" dirty="0" smtClean="0">
                <a:solidFill>
                  <a:prstClr val="black"/>
                </a:solidFill>
              </a:rPr>
              <a:t>or plutonium separation plant. How to establish adequate transparency in general, including Iran addressing the IAEA’s concerns about Iran’s past and possibly on-going nuclear weapons efforts?</a:t>
            </a:r>
            <a:endParaRPr lang="en-US" sz="3600" dirty="0" smtClean="0"/>
          </a:p>
          <a:p>
            <a:r>
              <a:rPr lang="en-US" sz="3600" dirty="0" smtClean="0"/>
              <a:t>How to trade Iranian concessions for sanctions relief?   In the longer term, what incentives package is appropriate and how to increase Iran’s supply of medical isotopes and nuclear electricity? These questions, while vital, are not addressed here.</a:t>
            </a:r>
          </a:p>
          <a:p>
            <a:endParaRPr lang="en-US" sz="3600" dirty="0"/>
          </a:p>
          <a:p>
            <a:pPr>
              <a:buFont typeface="Wingdings" panose="05000000000000000000" pitchFamily="2" charset="2"/>
              <a:buChar char="Ø"/>
            </a:pPr>
            <a:r>
              <a:rPr lang="en-US" sz="3600" dirty="0" smtClean="0"/>
              <a:t>The United States anticipates obtaining an interim agreement followed several months later by a long-term agreement that will verifiably ensure that Iran will not build nuclear weapons. </a:t>
            </a:r>
          </a:p>
          <a:p>
            <a:pPr>
              <a:buFont typeface="Wingdings" panose="05000000000000000000" pitchFamily="2" charset="2"/>
              <a:buChar char="Ø"/>
            </a:pPr>
            <a:r>
              <a:rPr lang="en-US" sz="3600" dirty="0" smtClean="0"/>
              <a:t>What are minimal conditions to look for in an interim deal?</a:t>
            </a:r>
          </a:p>
          <a:p>
            <a:endParaRPr lang="en-US" dirty="0"/>
          </a:p>
        </p:txBody>
      </p:sp>
    </p:spTree>
    <p:extLst>
      <p:ext uri="{BB962C8B-B14F-4D97-AF65-F5344CB8AC3E}">
        <p14:creationId xmlns:p14="http://schemas.microsoft.com/office/powerpoint/2010/main" val="5509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Key Nuclear Sites at Issue in an Interim Agreement</a:t>
            </a:r>
            <a:endParaRPr lang="en-US" dirty="0"/>
          </a:p>
        </p:txBody>
      </p:sp>
    </p:spTree>
    <p:extLst>
      <p:ext uri="{BB962C8B-B14F-4D97-AF65-F5344CB8AC3E}">
        <p14:creationId xmlns:p14="http://schemas.microsoft.com/office/powerpoint/2010/main" val="379094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 y="0"/>
            <a:ext cx="9029700" cy="1143000"/>
          </a:xfrm>
        </p:spPr>
        <p:txBody>
          <a:bodyPr>
            <a:noAutofit/>
          </a:bodyPr>
          <a:lstStyle/>
          <a:p>
            <a:r>
              <a:rPr lang="en-US" sz="2800" b="1" dirty="0" smtClean="0"/>
              <a:t>Minimal Goals of an Interim Agreement: Freeze Plus</a:t>
            </a:r>
            <a:endParaRPr lang="en-US" sz="2800" b="1" dirty="0"/>
          </a:p>
        </p:txBody>
      </p:sp>
      <p:sp>
        <p:nvSpPr>
          <p:cNvPr id="3" name="Content Placeholder 2"/>
          <p:cNvSpPr>
            <a:spLocks noGrp="1"/>
          </p:cNvSpPr>
          <p:nvPr>
            <p:ph idx="1"/>
          </p:nvPr>
        </p:nvSpPr>
        <p:spPr>
          <a:xfrm>
            <a:off x="34834" y="762000"/>
            <a:ext cx="9097736" cy="4876800"/>
          </a:xfrm>
        </p:spPr>
        <p:txBody>
          <a:bodyPr>
            <a:noAutofit/>
          </a:bodyPr>
          <a:lstStyle/>
          <a:p>
            <a:r>
              <a:rPr lang="en-US" sz="2000" dirty="0" smtClean="0"/>
              <a:t>Freezing the centrifuge program and extending breakout times:</a:t>
            </a:r>
          </a:p>
          <a:p>
            <a:pPr lvl="1"/>
            <a:r>
              <a:rPr lang="en-US" sz="1600" dirty="0" smtClean="0"/>
              <a:t>Stopping production of near 20 percent LEU; mothballing or disabling  the six cascades involved in making near 20 percent LEU at </a:t>
            </a:r>
            <a:r>
              <a:rPr lang="en-US" sz="1600" dirty="0" err="1" smtClean="0"/>
              <a:t>Natanz</a:t>
            </a:r>
            <a:r>
              <a:rPr lang="en-US" sz="1600" dirty="0" smtClean="0"/>
              <a:t> and </a:t>
            </a:r>
            <a:r>
              <a:rPr lang="en-US" sz="1600" dirty="0" err="1" smtClean="0"/>
              <a:t>Fordow</a:t>
            </a:r>
            <a:endParaRPr lang="en-US" sz="1600" dirty="0" smtClean="0"/>
          </a:p>
          <a:p>
            <a:pPr lvl="1"/>
            <a:r>
              <a:rPr lang="en-US" sz="1600" dirty="0" smtClean="0"/>
              <a:t>Reducing stocks of near 20 percent LEU, focusing initially on a time table to eliminate all stocks in hexafluoride form through shipping out of country, blending down, or converting into oxide form. </a:t>
            </a:r>
            <a:r>
              <a:rPr lang="en-US" sz="1600" dirty="0"/>
              <a:t> </a:t>
            </a:r>
            <a:r>
              <a:rPr lang="en-US" sz="1600" dirty="0" smtClean="0"/>
              <a:t>(A longer-term agreement would need to eliminate all stocks of near 20 percent LEU, other those that are irradiated or about to be loaded into a reactor) </a:t>
            </a:r>
          </a:p>
          <a:p>
            <a:pPr lvl="1"/>
            <a:r>
              <a:rPr lang="en-US" sz="1600" dirty="0" smtClean="0"/>
              <a:t>Achieving the principle that Iran’s centrifuge program would be capped to below a certain size, taken initially as about 9,000 enriching IR-1 centrifuges in only three modules at the </a:t>
            </a:r>
            <a:r>
              <a:rPr lang="en-US" sz="1600" dirty="0" err="1" smtClean="0"/>
              <a:t>Natanz</a:t>
            </a:r>
            <a:r>
              <a:rPr lang="en-US" sz="1600" dirty="0" smtClean="0"/>
              <a:t> Fuel Enrichment Plant, a slight decrease from the current level of enriching centrifuges.  Other modules at </a:t>
            </a:r>
            <a:r>
              <a:rPr lang="en-US" sz="1600" dirty="0" err="1" smtClean="0"/>
              <a:t>Natanz</a:t>
            </a:r>
            <a:r>
              <a:rPr lang="en-US" sz="1600" dirty="0" smtClean="0"/>
              <a:t> and those at </a:t>
            </a:r>
            <a:r>
              <a:rPr lang="en-US" sz="1600" dirty="0" err="1" smtClean="0"/>
              <a:t>Fordow</a:t>
            </a:r>
            <a:r>
              <a:rPr lang="en-US" sz="1600" dirty="0" smtClean="0"/>
              <a:t> would be disabled, so as to increase the time needed for restart</a:t>
            </a:r>
          </a:p>
          <a:p>
            <a:pPr lvl="1"/>
            <a:r>
              <a:rPr lang="en-US" sz="1600" dirty="0" smtClean="0"/>
              <a:t>Halting the installation of any more centrifuges. The issue of whether the IR-2m centrifuges, or other advanced centrifuges, would enrich uranium would be addressed later, although in a way that is consistent in terms of maintaining the cap in enrichment output stated in the third sub-bullet.</a:t>
            </a:r>
          </a:p>
          <a:p>
            <a:pPr lvl="1"/>
            <a:r>
              <a:rPr lang="en-US" sz="1600" dirty="0" smtClean="0"/>
              <a:t>Spares for broken IR-1 centrifuges could come from the large inventory of IR-1 centrifuges installed at </a:t>
            </a:r>
            <a:r>
              <a:rPr lang="en-US" sz="1600" dirty="0" err="1" smtClean="0"/>
              <a:t>Natanz</a:t>
            </a:r>
            <a:r>
              <a:rPr lang="en-US" sz="1600" dirty="0" smtClean="0"/>
              <a:t> and </a:t>
            </a:r>
            <a:r>
              <a:rPr lang="en-US" sz="1600" dirty="0" err="1" smtClean="0"/>
              <a:t>Fordow</a:t>
            </a:r>
            <a:r>
              <a:rPr lang="en-US" sz="1600" dirty="0" smtClean="0"/>
              <a:t> but not yet enriching (about 8,000 as of August 2013). As a result, Iran would have no need to manufacture more IR-1 centrifuges for years, allowing for the freezing of centrifuge manufacturing immediately and thereby easing the verification task that Iran does not have any covert centrifuge plants (see also below).</a:t>
            </a:r>
          </a:p>
          <a:p>
            <a:pPr lvl="1"/>
            <a:r>
              <a:rPr lang="en-US" sz="1600" dirty="0" smtClean="0"/>
              <a:t>Establishing </a:t>
            </a:r>
            <a:r>
              <a:rPr lang="en-US" sz="1600" dirty="0"/>
              <a:t>remote camera monitoring </a:t>
            </a:r>
            <a:r>
              <a:rPr lang="en-US" sz="1600" dirty="0" smtClean="0"/>
              <a:t>at the centrifuge plants.  Alternatively, inspectors could visit these sites daily, or near daily, although this step would require substantial IAEA inspector resources which could be better applied to other tasks in Iran.</a:t>
            </a:r>
          </a:p>
          <a:p>
            <a:endParaRPr lang="en-US" sz="1600" dirty="0"/>
          </a:p>
        </p:txBody>
      </p:sp>
    </p:spTree>
    <p:extLst>
      <p:ext uri="{BB962C8B-B14F-4D97-AF65-F5344CB8AC3E}">
        <p14:creationId xmlns:p14="http://schemas.microsoft.com/office/powerpoint/2010/main" val="1200476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Freeze Plus (cont.)</a:t>
            </a:r>
            <a:endParaRPr lang="en-US" b="1" dirty="0"/>
          </a:p>
        </p:txBody>
      </p:sp>
      <p:sp>
        <p:nvSpPr>
          <p:cNvPr id="3" name="Content Placeholder 2"/>
          <p:cNvSpPr>
            <a:spLocks noGrp="1"/>
          </p:cNvSpPr>
          <p:nvPr>
            <p:ph idx="1"/>
          </p:nvPr>
        </p:nvSpPr>
        <p:spPr/>
        <p:txBody>
          <a:bodyPr>
            <a:normAutofit fontScale="62500" lnSpcReduction="20000"/>
          </a:bodyPr>
          <a:lstStyle/>
          <a:p>
            <a:r>
              <a:rPr lang="en-US" dirty="0"/>
              <a:t>Halting further construction of the Arak reactor, including the </a:t>
            </a:r>
            <a:r>
              <a:rPr lang="en-US" dirty="0" smtClean="0"/>
              <a:t>manufacturing of </a:t>
            </a:r>
            <a:r>
              <a:rPr lang="en-US" dirty="0"/>
              <a:t>its fuel</a:t>
            </a:r>
          </a:p>
          <a:p>
            <a:r>
              <a:rPr lang="en-US" dirty="0"/>
              <a:t>Preliminary steps aimed at helping ensure Iran is not building another centrifuge plant and increasing the chance of </a:t>
            </a:r>
            <a:r>
              <a:rPr lang="en-US" dirty="0" smtClean="0"/>
              <a:t>detecting </a:t>
            </a:r>
            <a:r>
              <a:rPr lang="en-US" dirty="0"/>
              <a:t>a secret </a:t>
            </a:r>
            <a:r>
              <a:rPr lang="en-US" dirty="0" smtClean="0"/>
              <a:t>centrifuge plant:</a:t>
            </a:r>
            <a:endParaRPr lang="en-US" dirty="0"/>
          </a:p>
          <a:p>
            <a:pPr lvl="1"/>
            <a:r>
              <a:rPr lang="en-US" dirty="0"/>
              <a:t>Implementation of early notification of construction of new facilities (code </a:t>
            </a:r>
            <a:r>
              <a:rPr lang="en-US" dirty="0" smtClean="0"/>
              <a:t>3.1 of comprehensive safeguards agreement)</a:t>
            </a:r>
            <a:endParaRPr lang="en-US" dirty="0"/>
          </a:p>
          <a:p>
            <a:pPr lvl="1"/>
            <a:r>
              <a:rPr lang="en-US" dirty="0" smtClean="0"/>
              <a:t>Developing a baseline of information about Iran’s gas centrifuge program, including </a:t>
            </a:r>
            <a:r>
              <a:rPr lang="en-US" sz="2900" dirty="0" smtClean="0">
                <a:solidFill>
                  <a:prstClr val="black"/>
                </a:solidFill>
              </a:rPr>
              <a:t>a detailed declaration of any centrifuge plants under construction or planned for construction; a declaration of </a:t>
            </a:r>
            <a:r>
              <a:rPr lang="en-US" dirty="0" smtClean="0"/>
              <a:t>its centrifuge research, development, assembly and manufacturing complex; and a declaration of Iran’s total inventory of centrifuges.</a:t>
            </a:r>
          </a:p>
          <a:p>
            <a:pPr lvl="1"/>
            <a:r>
              <a:rPr lang="en-US" dirty="0" smtClean="0"/>
              <a:t>Other verification measures, such as the Additional Protocol and the monitoring of uranium mines and mills and of the centrifuge complex, would </a:t>
            </a:r>
            <a:r>
              <a:rPr lang="en-US" dirty="0"/>
              <a:t>be </a:t>
            </a:r>
            <a:r>
              <a:rPr lang="en-US" dirty="0" smtClean="0"/>
              <a:t>implemented later.</a:t>
            </a:r>
            <a:endParaRPr lang="en-US" dirty="0"/>
          </a:p>
          <a:p>
            <a:r>
              <a:rPr lang="en-US" dirty="0"/>
              <a:t>Ensuring that Iran agrees that future sanctions relief requires that Iran address fully and cooperatively the IAEA’s concerns about Iran’s alleged past and possibly on-going work on nuclear weapons.</a:t>
            </a:r>
          </a:p>
          <a:p>
            <a:endParaRPr lang="en-US" dirty="0"/>
          </a:p>
        </p:txBody>
      </p:sp>
    </p:spTree>
    <p:extLst>
      <p:ext uri="{BB962C8B-B14F-4D97-AF65-F5344CB8AC3E}">
        <p14:creationId xmlns:p14="http://schemas.microsoft.com/office/powerpoint/2010/main" val="407867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Comment</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Achieving the above conditions in an interim agreement would address the most pressing issues involving breakout timelines and undeclared centrifuge programs.</a:t>
            </a:r>
          </a:p>
          <a:p>
            <a:r>
              <a:rPr lang="en-US" sz="2400" dirty="0" smtClean="0"/>
              <a:t>These conditions would allow time for negotiating a longer term agreement that would comprehensively ensure that Iran will not build nuclear weapons.</a:t>
            </a:r>
          </a:p>
          <a:p>
            <a:r>
              <a:rPr lang="en-US" sz="2400" dirty="0" smtClean="0"/>
              <a:t>In essence these conditions amount to a freeze in Iran’s centrifuge and Arak reactor programs plus </a:t>
            </a:r>
            <a:r>
              <a:rPr lang="en-US" sz="2400" dirty="0" smtClean="0">
                <a:cs typeface="Times New Roman"/>
              </a:rPr>
              <a:t>small </a:t>
            </a:r>
            <a:r>
              <a:rPr lang="en-US" sz="2400" dirty="0" smtClean="0">
                <a:ea typeface="Calibri"/>
                <a:cs typeface="Times New Roman"/>
              </a:rPr>
              <a:t>reductions </a:t>
            </a:r>
            <a:r>
              <a:rPr lang="en-US" sz="2400" dirty="0">
                <a:ea typeface="Calibri"/>
                <a:cs typeface="Times New Roman"/>
              </a:rPr>
              <a:t>in the scale of the </a:t>
            </a:r>
            <a:r>
              <a:rPr lang="en-US" sz="2400" dirty="0" smtClean="0">
                <a:ea typeface="Calibri"/>
                <a:cs typeface="Times New Roman"/>
              </a:rPr>
              <a:t>centrifuge program</a:t>
            </a:r>
            <a:r>
              <a:rPr lang="en-US" sz="2400" dirty="0">
                <a:ea typeface="Calibri"/>
                <a:cs typeface="Times New Roman"/>
              </a:rPr>
              <a:t>, </a:t>
            </a:r>
            <a:r>
              <a:rPr lang="en-US" sz="2400" dirty="0" smtClean="0">
                <a:ea typeface="Calibri"/>
                <a:cs typeface="Times New Roman"/>
              </a:rPr>
              <a:t>some modest </a:t>
            </a:r>
            <a:r>
              <a:rPr lang="en-US" sz="2400" dirty="0" smtClean="0"/>
              <a:t>declarations, and a few additional transparency and disablement steps.</a:t>
            </a:r>
          </a:p>
          <a:p>
            <a:r>
              <a:rPr lang="en-US" sz="2400" dirty="0" smtClean="0"/>
              <a:t>A longer term agreement would need to include far more detailed conditions on the scope and timing of Iran’s nuclear program, far more intrusive inspection arrangements, and much more detailed declarations about Iran’s nuclear programs.</a:t>
            </a:r>
          </a:p>
          <a:p>
            <a:pPr marL="0" indent="0">
              <a:buNone/>
            </a:pPr>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9464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ttid=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1049000" cy="9752013"/>
          </a:xfrm>
          <a:prstGeom prst="rect">
            <a:avLst/>
          </a:prstGeom>
          <a:noFill/>
          <a:extLst>
            <a:ext uri="{909E8E84-426E-40DD-AFC4-6F175D3DCCD1}">
              <a14:hiddenFill xmlns:a14="http://schemas.microsoft.com/office/drawing/2010/main">
                <a:solidFill>
                  <a:srgbClr val="FFFFFF"/>
                </a:solidFill>
              </a14:hiddenFill>
            </a:ext>
          </a:extLst>
        </p:spPr>
      </p:pic>
      <p:sp>
        <p:nvSpPr>
          <p:cNvPr id="27651" name="Rectangle 3"/>
          <p:cNvSpPr>
            <a:spLocks noGrp="1" noChangeArrowheads="1"/>
          </p:cNvSpPr>
          <p:nvPr>
            <p:ph type="title" idx="4294967295"/>
          </p:nvPr>
        </p:nvSpPr>
        <p:spPr/>
        <p:txBody>
          <a:bodyPr/>
          <a:lstStyle/>
          <a:p>
            <a:r>
              <a:rPr lang="en-US" altLang="en-US"/>
              <a:t>Photo of Natanz, DigitalGlobe</a:t>
            </a:r>
          </a:p>
        </p:txBody>
      </p:sp>
    </p:spTree>
    <p:extLst>
      <p:ext uri="{BB962C8B-B14F-4D97-AF65-F5344CB8AC3E}">
        <p14:creationId xmlns:p14="http://schemas.microsoft.com/office/powerpoint/2010/main" val="856019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4000" dirty="0" err="1"/>
              <a:t>Natanz</a:t>
            </a:r>
            <a:r>
              <a:rPr lang="en-US" altLang="en-US" sz="4000" dirty="0"/>
              <a:t> Plant, September </a:t>
            </a:r>
            <a:r>
              <a:rPr lang="en-US" altLang="en-US" sz="4000" dirty="0" smtClean="0"/>
              <a:t>2002, showing its underground structure, Digital Globe Images</a:t>
            </a:r>
            <a:endParaRPr lang="en-US" altLang="en-US" sz="4000" dirty="0"/>
          </a:p>
        </p:txBody>
      </p:sp>
      <p:sp>
        <p:nvSpPr>
          <p:cNvPr id="29699" name="Rectangle 3"/>
          <p:cNvSpPr>
            <a:spLocks noGrp="1" noChangeArrowheads="1"/>
          </p:cNvSpPr>
          <p:nvPr>
            <p:ph sz="half" idx="1"/>
          </p:nvPr>
        </p:nvSpPr>
        <p:spPr/>
        <p:txBody>
          <a:bodyPr/>
          <a:lstStyle/>
          <a:p>
            <a:pPr marL="0" indent="0">
              <a:buNone/>
            </a:pPr>
            <a:endParaRPr lang="en-US" altLang="en-US" sz="1000" dirty="0" smtClean="0">
              <a:solidFill>
                <a:schemeClr val="bg1"/>
              </a:solidFill>
            </a:endParaRPr>
          </a:p>
          <a:p>
            <a:pPr marL="0" indent="0">
              <a:buNone/>
            </a:pPr>
            <a:endParaRPr lang="en-US" altLang="en-US" sz="1000" dirty="0">
              <a:solidFill>
                <a:schemeClr val="bg1"/>
              </a:solidFill>
            </a:endParaRPr>
          </a:p>
        </p:txBody>
      </p:sp>
      <p:pic>
        <p:nvPicPr>
          <p:cNvPr id="29700" name="Picture 4" descr="natanz_sept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48670"/>
            <a:ext cx="4378859" cy="4263982"/>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september0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1948670"/>
            <a:ext cx="4343400" cy="425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00096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idx="4294967295"/>
          </p:nvPr>
        </p:nvSpPr>
        <p:spPr/>
        <p:txBody>
          <a:bodyPr/>
          <a:lstStyle/>
          <a:p>
            <a:r>
              <a:rPr lang="en-US" altLang="en-US" dirty="0" err="1" smtClean="0"/>
              <a:t>Fordow</a:t>
            </a:r>
            <a:r>
              <a:rPr lang="en-US" altLang="en-US" dirty="0" smtClean="0"/>
              <a:t> Centrifuge </a:t>
            </a:r>
            <a:r>
              <a:rPr lang="en-US" altLang="en-US" dirty="0"/>
              <a:t>Facility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5486400" cy="551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48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574" y="1447801"/>
            <a:ext cx="502126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Arak Heavy Water (IR-40) Reactor</a:t>
            </a:r>
            <a:endParaRPr lang="en-US" dirty="0"/>
          </a:p>
        </p:txBody>
      </p:sp>
    </p:spTree>
    <p:extLst>
      <p:ext uri="{BB962C8B-B14F-4D97-AF65-F5344CB8AC3E}">
        <p14:creationId xmlns:p14="http://schemas.microsoft.com/office/powerpoint/2010/main" val="27697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ltLang="en-US" dirty="0" err="1"/>
              <a:t>Kalaye</a:t>
            </a:r>
            <a:r>
              <a:rPr lang="en-US" altLang="en-US" dirty="0"/>
              <a:t> </a:t>
            </a:r>
            <a:r>
              <a:rPr lang="en-US" altLang="en-US" dirty="0" smtClean="0"/>
              <a:t>Electric Facility, Centrifuge R&amp;D</a:t>
            </a:r>
            <a:endParaRPr lang="en-US" altLang="en-US" dirty="0"/>
          </a:p>
        </p:txBody>
      </p:sp>
      <p:pic>
        <p:nvPicPr>
          <p:cNvPr id="296963" name="Picture 3" descr="kala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71628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721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Status of Iran’s Declared Centrifuge Program</a:t>
            </a:r>
            <a:endParaRPr lang="en-US" dirty="0"/>
          </a:p>
        </p:txBody>
      </p:sp>
    </p:spTree>
    <p:extLst>
      <p:ext uri="{BB962C8B-B14F-4D97-AF65-F5344CB8AC3E}">
        <p14:creationId xmlns:p14="http://schemas.microsoft.com/office/powerpoint/2010/main" val="461500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36978" y="107618"/>
            <a:ext cx="8473622" cy="613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016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7114</TotalTime>
  <Words>1215</Words>
  <Application>Microsoft Office PowerPoint</Application>
  <PresentationFormat>On-screen Show (4:3)</PresentationFormat>
  <Paragraphs>72</Paragraphs>
  <Slides>22</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Times New Roman</vt:lpstr>
      <vt:lpstr>Wingdings</vt:lpstr>
      <vt:lpstr>Office Theme</vt:lpstr>
      <vt:lpstr>Default Design</vt:lpstr>
      <vt:lpstr>2_Default Design</vt:lpstr>
      <vt:lpstr>Determining the Irreducible Elements of an Interim Agreement with Iran:  A Freeze Plus</vt:lpstr>
      <vt:lpstr>The Key Nuclear Sites at Issue in an Interim Agreement</vt:lpstr>
      <vt:lpstr>Photo of Natanz, DigitalGlobe</vt:lpstr>
      <vt:lpstr>Natanz Plant, September 2002, showing its underground structure, Digital Globe Images</vt:lpstr>
      <vt:lpstr>Fordow Centrifuge Facility</vt:lpstr>
      <vt:lpstr>Arak Heavy Water (IR-40) Reactor</vt:lpstr>
      <vt:lpstr>Kalaye Electric Facility, Centrifuge R&amp;D</vt:lpstr>
      <vt:lpstr>Status of Iran’s Declared Centrifuge Program</vt:lpstr>
      <vt:lpstr>PowerPoint Presentation</vt:lpstr>
      <vt:lpstr>PowerPoint Presentation</vt:lpstr>
      <vt:lpstr>PowerPoint Presentation</vt:lpstr>
      <vt:lpstr>Cumulative 3.5% LEU Production</vt:lpstr>
      <vt:lpstr>PowerPoint Presentation</vt:lpstr>
      <vt:lpstr>Taking Stock, August 2013</vt:lpstr>
      <vt:lpstr>Advanced Centrifuge Deployment: Natanz Fuel Enrichment Plant (FEP)</vt:lpstr>
      <vt:lpstr>Timelines for a Breakout to Enough Weapon-Grade Uranium for a Nuclear Weapon at Declared Enrichment Sites</vt:lpstr>
      <vt:lpstr>Estimating Breakout Timelines</vt:lpstr>
      <vt:lpstr>Production of WGU in a Breakout at Declared Enrichment Sites</vt:lpstr>
      <vt:lpstr>Key Goals for Negotiations</vt:lpstr>
      <vt:lpstr>Minimal Goals of an Interim Agreement: Freeze Plus</vt:lpstr>
      <vt:lpstr>Freeze Plus (cont.)</vt:lpstr>
      <vt:lpstr>Final Comment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Iran</dc:title>
  <dc:creator>David</dc:creator>
  <cp:lastModifiedBy>andreamstricker@gmail.com</cp:lastModifiedBy>
  <cp:revision>132</cp:revision>
  <cp:lastPrinted>2013-11-04T23:18:48Z</cp:lastPrinted>
  <dcterms:created xsi:type="dcterms:W3CDTF">2013-10-31T21:38:29Z</dcterms:created>
  <dcterms:modified xsi:type="dcterms:W3CDTF">2013-11-05T21:27:18Z</dcterms:modified>
</cp:coreProperties>
</file>