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472" r:id="rId4"/>
    <p:sldId id="468" r:id="rId5"/>
    <p:sldId id="473" r:id="rId6"/>
    <p:sldId id="474" r:id="rId7"/>
    <p:sldId id="475" r:id="rId8"/>
    <p:sldId id="451" r:id="rId9"/>
    <p:sldId id="285" r:id="rId10"/>
    <p:sldId id="465" r:id="rId11"/>
    <p:sldId id="452" r:id="rId12"/>
    <p:sldId id="453" r:id="rId13"/>
    <p:sldId id="469" r:id="rId14"/>
    <p:sldId id="467" r:id="rId15"/>
    <p:sldId id="466" r:id="rId16"/>
    <p:sldId id="470" r:id="rId17"/>
    <p:sldId id="375" r:id="rId18"/>
    <p:sldId id="377" r:id="rId19"/>
    <p:sldId id="376" r:id="rId20"/>
    <p:sldId id="380" r:id="rId21"/>
    <p:sldId id="379" r:id="rId22"/>
    <p:sldId id="381" r:id="rId23"/>
    <p:sldId id="460"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8B1C79D2-2AFF-4FDB-9FB6-81B0754AA31E}" type="datetimeFigureOut">
              <a:rPr lang="en-US" smtClean="0"/>
              <a:t>5/25/2018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9B870E9-45EA-4621-AB21-340BA77E14B1}" type="slidenum">
              <a:rPr lang="en-US" smtClean="0"/>
              <a:t>‹#›</a:t>
            </a:fld>
            <a:endParaRPr lang="en-US"/>
          </a:p>
        </p:txBody>
      </p:sp>
    </p:spTree>
    <p:extLst>
      <p:ext uri="{BB962C8B-B14F-4D97-AF65-F5344CB8AC3E}">
        <p14:creationId xmlns:p14="http://schemas.microsoft.com/office/powerpoint/2010/main" val="954585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B5481B-0B38-4EC9-9CDD-F74EC973A9D2}" type="slidenum">
              <a:rPr lang="en-US" smtClean="0"/>
              <a:t>12</a:t>
            </a:fld>
            <a:endParaRPr lang="en-US"/>
          </a:p>
        </p:txBody>
      </p:sp>
    </p:spTree>
    <p:extLst>
      <p:ext uri="{BB962C8B-B14F-4D97-AF65-F5344CB8AC3E}">
        <p14:creationId xmlns:p14="http://schemas.microsoft.com/office/powerpoint/2010/main" val="3582764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9A628-805B-4F62-BBA2-0077576C8C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F0408C-0A04-4F8A-83C8-9AA792AF2F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FD9444-2D0C-4EED-B007-C7E5314E8C7F}"/>
              </a:ext>
            </a:extLst>
          </p:cNvPr>
          <p:cNvSpPr>
            <a:spLocks noGrp="1"/>
          </p:cNvSpPr>
          <p:nvPr>
            <p:ph type="dt" sz="half" idx="10"/>
          </p:nvPr>
        </p:nvSpPr>
        <p:spPr/>
        <p:txBody>
          <a:bodyPr/>
          <a:lstStyle/>
          <a:p>
            <a:fld id="{883CD84D-4A75-46F2-92C4-B8C9C1788E61}" type="datetime1">
              <a:rPr lang="en-US" smtClean="0"/>
              <a:t>5/25/2018</a:t>
            </a:fld>
            <a:endParaRPr lang="en-US"/>
          </a:p>
        </p:txBody>
      </p:sp>
      <p:sp>
        <p:nvSpPr>
          <p:cNvPr id="5" name="Footer Placeholder 4">
            <a:extLst>
              <a:ext uri="{FF2B5EF4-FFF2-40B4-BE49-F238E27FC236}">
                <a16:creationId xmlns:a16="http://schemas.microsoft.com/office/drawing/2014/main" id="{D3C56716-FC71-4BAA-87B0-95DCEE91AF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C454F6-360B-4C73-BF4D-AFB85A41E82D}"/>
              </a:ext>
            </a:extLst>
          </p:cNvPr>
          <p:cNvSpPr>
            <a:spLocks noGrp="1"/>
          </p:cNvSpPr>
          <p:nvPr>
            <p:ph type="sldNum" sz="quarter" idx="12"/>
          </p:nvPr>
        </p:nvSpPr>
        <p:spPr/>
        <p:txBody>
          <a:bodyPr/>
          <a:lstStyle/>
          <a:p>
            <a:fld id="{FD0FE637-677F-4AF3-BA87-F9E5848A22B9}" type="slidenum">
              <a:rPr lang="en-US" smtClean="0"/>
              <a:t>‹#›</a:t>
            </a:fld>
            <a:endParaRPr lang="en-US"/>
          </a:p>
        </p:txBody>
      </p:sp>
    </p:spTree>
    <p:extLst>
      <p:ext uri="{BB962C8B-B14F-4D97-AF65-F5344CB8AC3E}">
        <p14:creationId xmlns:p14="http://schemas.microsoft.com/office/powerpoint/2010/main" val="3078821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5C8A5-9886-4545-849B-3E274D6D4F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44118E-17C2-4D38-A3E4-6FC1F2000BD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1BC24C-636D-4693-BBBE-833203708140}"/>
              </a:ext>
            </a:extLst>
          </p:cNvPr>
          <p:cNvSpPr>
            <a:spLocks noGrp="1"/>
          </p:cNvSpPr>
          <p:nvPr>
            <p:ph type="dt" sz="half" idx="10"/>
          </p:nvPr>
        </p:nvSpPr>
        <p:spPr/>
        <p:txBody>
          <a:bodyPr/>
          <a:lstStyle/>
          <a:p>
            <a:fld id="{CFAF5E75-CC66-49A0-9BAA-F82950B0B815}" type="datetime1">
              <a:rPr lang="en-US" smtClean="0"/>
              <a:t>5/25/2018</a:t>
            </a:fld>
            <a:endParaRPr lang="en-US"/>
          </a:p>
        </p:txBody>
      </p:sp>
      <p:sp>
        <p:nvSpPr>
          <p:cNvPr id="5" name="Footer Placeholder 4">
            <a:extLst>
              <a:ext uri="{FF2B5EF4-FFF2-40B4-BE49-F238E27FC236}">
                <a16:creationId xmlns:a16="http://schemas.microsoft.com/office/drawing/2014/main" id="{52016CA7-7CE4-47C2-ADB0-7B2F356709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E8E1F0-95B3-41A7-A473-96BBF703AF91}"/>
              </a:ext>
            </a:extLst>
          </p:cNvPr>
          <p:cNvSpPr>
            <a:spLocks noGrp="1"/>
          </p:cNvSpPr>
          <p:nvPr>
            <p:ph type="sldNum" sz="quarter" idx="12"/>
          </p:nvPr>
        </p:nvSpPr>
        <p:spPr/>
        <p:txBody>
          <a:bodyPr/>
          <a:lstStyle/>
          <a:p>
            <a:fld id="{FD0FE637-677F-4AF3-BA87-F9E5848A22B9}" type="slidenum">
              <a:rPr lang="en-US" smtClean="0"/>
              <a:t>‹#›</a:t>
            </a:fld>
            <a:endParaRPr lang="en-US"/>
          </a:p>
        </p:txBody>
      </p:sp>
    </p:spTree>
    <p:extLst>
      <p:ext uri="{BB962C8B-B14F-4D97-AF65-F5344CB8AC3E}">
        <p14:creationId xmlns:p14="http://schemas.microsoft.com/office/powerpoint/2010/main" val="2487191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161310-A4DA-4DEB-91C0-3EAB611275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689CCB-0158-4B94-B030-5BBD7AF31C4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36753A-45C6-4776-A9C9-D40F4BC4D804}"/>
              </a:ext>
            </a:extLst>
          </p:cNvPr>
          <p:cNvSpPr>
            <a:spLocks noGrp="1"/>
          </p:cNvSpPr>
          <p:nvPr>
            <p:ph type="dt" sz="half" idx="10"/>
          </p:nvPr>
        </p:nvSpPr>
        <p:spPr/>
        <p:txBody>
          <a:bodyPr/>
          <a:lstStyle/>
          <a:p>
            <a:fld id="{AA7F8F01-11E5-4E62-8C40-3712BC4E4C21}" type="datetime1">
              <a:rPr lang="en-US" smtClean="0"/>
              <a:t>5/25/2018</a:t>
            </a:fld>
            <a:endParaRPr lang="en-US"/>
          </a:p>
        </p:txBody>
      </p:sp>
      <p:sp>
        <p:nvSpPr>
          <p:cNvPr id="5" name="Footer Placeholder 4">
            <a:extLst>
              <a:ext uri="{FF2B5EF4-FFF2-40B4-BE49-F238E27FC236}">
                <a16:creationId xmlns:a16="http://schemas.microsoft.com/office/drawing/2014/main" id="{ECC1A343-1E01-4EBA-8DDF-E9FBDB85CE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B0E3C9-8576-4358-8BF6-4C3DB6A9E637}"/>
              </a:ext>
            </a:extLst>
          </p:cNvPr>
          <p:cNvSpPr>
            <a:spLocks noGrp="1"/>
          </p:cNvSpPr>
          <p:nvPr>
            <p:ph type="sldNum" sz="quarter" idx="12"/>
          </p:nvPr>
        </p:nvSpPr>
        <p:spPr/>
        <p:txBody>
          <a:bodyPr/>
          <a:lstStyle/>
          <a:p>
            <a:fld id="{FD0FE637-677F-4AF3-BA87-F9E5848A22B9}" type="slidenum">
              <a:rPr lang="en-US" smtClean="0"/>
              <a:t>‹#›</a:t>
            </a:fld>
            <a:endParaRPr lang="en-US"/>
          </a:p>
        </p:txBody>
      </p:sp>
    </p:spTree>
    <p:extLst>
      <p:ext uri="{BB962C8B-B14F-4D97-AF65-F5344CB8AC3E}">
        <p14:creationId xmlns:p14="http://schemas.microsoft.com/office/powerpoint/2010/main" val="1517910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C7AA7-D6C7-4033-A017-16D73FCAC1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F4B386-B292-4BAE-A7F5-1ADF678B7FF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681EBD-9B67-475A-B437-CCDAF6F93156}"/>
              </a:ext>
            </a:extLst>
          </p:cNvPr>
          <p:cNvSpPr>
            <a:spLocks noGrp="1"/>
          </p:cNvSpPr>
          <p:nvPr>
            <p:ph type="dt" sz="half" idx="10"/>
          </p:nvPr>
        </p:nvSpPr>
        <p:spPr/>
        <p:txBody>
          <a:bodyPr/>
          <a:lstStyle/>
          <a:p>
            <a:fld id="{EE7E9373-64EC-45E9-926B-7F362B8E209D}" type="datetime1">
              <a:rPr lang="en-US" smtClean="0"/>
              <a:t>5/25/2018</a:t>
            </a:fld>
            <a:endParaRPr lang="en-US"/>
          </a:p>
        </p:txBody>
      </p:sp>
      <p:sp>
        <p:nvSpPr>
          <p:cNvPr id="5" name="Footer Placeholder 4">
            <a:extLst>
              <a:ext uri="{FF2B5EF4-FFF2-40B4-BE49-F238E27FC236}">
                <a16:creationId xmlns:a16="http://schemas.microsoft.com/office/drawing/2014/main" id="{0A91E46F-BC38-4E2A-8D5E-2EDE145462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ADD550-8096-4AAF-AF66-2AD8B45B61C0}"/>
              </a:ext>
            </a:extLst>
          </p:cNvPr>
          <p:cNvSpPr>
            <a:spLocks noGrp="1"/>
          </p:cNvSpPr>
          <p:nvPr>
            <p:ph type="sldNum" sz="quarter" idx="12"/>
          </p:nvPr>
        </p:nvSpPr>
        <p:spPr/>
        <p:txBody>
          <a:bodyPr/>
          <a:lstStyle/>
          <a:p>
            <a:fld id="{FD0FE637-677F-4AF3-BA87-F9E5848A22B9}" type="slidenum">
              <a:rPr lang="en-US" smtClean="0"/>
              <a:t>‹#›</a:t>
            </a:fld>
            <a:endParaRPr lang="en-US"/>
          </a:p>
        </p:txBody>
      </p:sp>
    </p:spTree>
    <p:extLst>
      <p:ext uri="{BB962C8B-B14F-4D97-AF65-F5344CB8AC3E}">
        <p14:creationId xmlns:p14="http://schemas.microsoft.com/office/powerpoint/2010/main" val="2320850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A213A-CBA6-4D0B-9641-0451F128D0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0B5803-9FF6-44DC-AFA7-980A5F47B0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04F329-80A8-4B00-9686-A42431BBC996}"/>
              </a:ext>
            </a:extLst>
          </p:cNvPr>
          <p:cNvSpPr>
            <a:spLocks noGrp="1"/>
          </p:cNvSpPr>
          <p:nvPr>
            <p:ph type="dt" sz="half" idx="10"/>
          </p:nvPr>
        </p:nvSpPr>
        <p:spPr/>
        <p:txBody>
          <a:bodyPr/>
          <a:lstStyle/>
          <a:p>
            <a:fld id="{38F56C5F-EED4-4071-8481-64835D0B534C}" type="datetime1">
              <a:rPr lang="en-US" smtClean="0"/>
              <a:t>5/25/2018</a:t>
            </a:fld>
            <a:endParaRPr lang="en-US"/>
          </a:p>
        </p:txBody>
      </p:sp>
      <p:sp>
        <p:nvSpPr>
          <p:cNvPr id="5" name="Footer Placeholder 4">
            <a:extLst>
              <a:ext uri="{FF2B5EF4-FFF2-40B4-BE49-F238E27FC236}">
                <a16:creationId xmlns:a16="http://schemas.microsoft.com/office/drawing/2014/main" id="{FD3CFDF8-1ECD-4F5A-ADC2-D0AD1E8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9EDC57-671B-4BF1-B509-F94400596F48}"/>
              </a:ext>
            </a:extLst>
          </p:cNvPr>
          <p:cNvSpPr>
            <a:spLocks noGrp="1"/>
          </p:cNvSpPr>
          <p:nvPr>
            <p:ph type="sldNum" sz="quarter" idx="12"/>
          </p:nvPr>
        </p:nvSpPr>
        <p:spPr/>
        <p:txBody>
          <a:bodyPr/>
          <a:lstStyle/>
          <a:p>
            <a:fld id="{FD0FE637-677F-4AF3-BA87-F9E5848A22B9}" type="slidenum">
              <a:rPr lang="en-US" smtClean="0"/>
              <a:t>‹#›</a:t>
            </a:fld>
            <a:endParaRPr lang="en-US"/>
          </a:p>
        </p:txBody>
      </p:sp>
    </p:spTree>
    <p:extLst>
      <p:ext uri="{BB962C8B-B14F-4D97-AF65-F5344CB8AC3E}">
        <p14:creationId xmlns:p14="http://schemas.microsoft.com/office/powerpoint/2010/main" val="819680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FE84C-4E3D-40CF-B2B9-196A4E3BC7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1C5D46-45BC-474D-998F-538ADDD08C5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1D5C3D-DD89-400F-8A08-5A29C7E15E9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485A4F-E17A-4F31-8B18-75786D114EAB}"/>
              </a:ext>
            </a:extLst>
          </p:cNvPr>
          <p:cNvSpPr>
            <a:spLocks noGrp="1"/>
          </p:cNvSpPr>
          <p:nvPr>
            <p:ph type="dt" sz="half" idx="10"/>
          </p:nvPr>
        </p:nvSpPr>
        <p:spPr/>
        <p:txBody>
          <a:bodyPr/>
          <a:lstStyle/>
          <a:p>
            <a:fld id="{51D30487-FB82-472F-936F-3F71EAD29CC3}" type="datetime1">
              <a:rPr lang="en-US" smtClean="0"/>
              <a:t>5/25/2018</a:t>
            </a:fld>
            <a:endParaRPr lang="en-US"/>
          </a:p>
        </p:txBody>
      </p:sp>
      <p:sp>
        <p:nvSpPr>
          <p:cNvPr id="6" name="Footer Placeholder 5">
            <a:extLst>
              <a:ext uri="{FF2B5EF4-FFF2-40B4-BE49-F238E27FC236}">
                <a16:creationId xmlns:a16="http://schemas.microsoft.com/office/drawing/2014/main" id="{F41169C1-FED6-424D-850F-CA489540E6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CDEA99-F14C-47C2-8A92-67D105D75EB0}"/>
              </a:ext>
            </a:extLst>
          </p:cNvPr>
          <p:cNvSpPr>
            <a:spLocks noGrp="1"/>
          </p:cNvSpPr>
          <p:nvPr>
            <p:ph type="sldNum" sz="quarter" idx="12"/>
          </p:nvPr>
        </p:nvSpPr>
        <p:spPr/>
        <p:txBody>
          <a:bodyPr/>
          <a:lstStyle/>
          <a:p>
            <a:fld id="{FD0FE637-677F-4AF3-BA87-F9E5848A22B9}" type="slidenum">
              <a:rPr lang="en-US" smtClean="0"/>
              <a:t>‹#›</a:t>
            </a:fld>
            <a:endParaRPr lang="en-US"/>
          </a:p>
        </p:txBody>
      </p:sp>
    </p:spTree>
    <p:extLst>
      <p:ext uri="{BB962C8B-B14F-4D97-AF65-F5344CB8AC3E}">
        <p14:creationId xmlns:p14="http://schemas.microsoft.com/office/powerpoint/2010/main" val="2596768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1B101-CDD8-4A30-BD27-D406B78DF9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D10D0B-CED6-4C57-87BE-B97FD9E030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FA1D072-CF51-4580-9DF0-082FD16818C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6CBD97-1864-4B69-A4D1-8B9280FE69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178D5-8561-4F15-88F1-64061F61BDB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0A34B9-993D-4CCD-8DB6-49B5244FFB85}"/>
              </a:ext>
            </a:extLst>
          </p:cNvPr>
          <p:cNvSpPr>
            <a:spLocks noGrp="1"/>
          </p:cNvSpPr>
          <p:nvPr>
            <p:ph type="dt" sz="half" idx="10"/>
          </p:nvPr>
        </p:nvSpPr>
        <p:spPr/>
        <p:txBody>
          <a:bodyPr/>
          <a:lstStyle/>
          <a:p>
            <a:fld id="{DF612C5B-0C48-42EE-8114-341E3068D095}" type="datetime1">
              <a:rPr lang="en-US" smtClean="0"/>
              <a:t>5/25/2018</a:t>
            </a:fld>
            <a:endParaRPr lang="en-US"/>
          </a:p>
        </p:txBody>
      </p:sp>
      <p:sp>
        <p:nvSpPr>
          <p:cNvPr id="8" name="Footer Placeholder 7">
            <a:extLst>
              <a:ext uri="{FF2B5EF4-FFF2-40B4-BE49-F238E27FC236}">
                <a16:creationId xmlns:a16="http://schemas.microsoft.com/office/drawing/2014/main" id="{C1E4A8E4-649D-4CCA-8B3E-97D9B610AB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FB6628-D4C5-4BCE-844D-273B7A2C1E6D}"/>
              </a:ext>
            </a:extLst>
          </p:cNvPr>
          <p:cNvSpPr>
            <a:spLocks noGrp="1"/>
          </p:cNvSpPr>
          <p:nvPr>
            <p:ph type="sldNum" sz="quarter" idx="12"/>
          </p:nvPr>
        </p:nvSpPr>
        <p:spPr/>
        <p:txBody>
          <a:bodyPr/>
          <a:lstStyle/>
          <a:p>
            <a:fld id="{FD0FE637-677F-4AF3-BA87-F9E5848A22B9}" type="slidenum">
              <a:rPr lang="en-US" smtClean="0"/>
              <a:t>‹#›</a:t>
            </a:fld>
            <a:endParaRPr lang="en-US"/>
          </a:p>
        </p:txBody>
      </p:sp>
    </p:spTree>
    <p:extLst>
      <p:ext uri="{BB962C8B-B14F-4D97-AF65-F5344CB8AC3E}">
        <p14:creationId xmlns:p14="http://schemas.microsoft.com/office/powerpoint/2010/main" val="2568206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5F3BA-A3E0-49F7-B5E8-5844B37E66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24A7C7-D58E-4783-9F27-EF293D0AAB1D}"/>
              </a:ext>
            </a:extLst>
          </p:cNvPr>
          <p:cNvSpPr>
            <a:spLocks noGrp="1"/>
          </p:cNvSpPr>
          <p:nvPr>
            <p:ph type="dt" sz="half" idx="10"/>
          </p:nvPr>
        </p:nvSpPr>
        <p:spPr/>
        <p:txBody>
          <a:bodyPr/>
          <a:lstStyle/>
          <a:p>
            <a:fld id="{17DA9C5F-CA97-4869-B288-7440DF19FF14}" type="datetime1">
              <a:rPr lang="en-US" smtClean="0"/>
              <a:t>5/25/2018</a:t>
            </a:fld>
            <a:endParaRPr lang="en-US"/>
          </a:p>
        </p:txBody>
      </p:sp>
      <p:sp>
        <p:nvSpPr>
          <p:cNvPr id="4" name="Footer Placeholder 3">
            <a:extLst>
              <a:ext uri="{FF2B5EF4-FFF2-40B4-BE49-F238E27FC236}">
                <a16:creationId xmlns:a16="http://schemas.microsoft.com/office/drawing/2014/main" id="{FF411669-AE1D-443D-8437-B1DC7ACBC6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767C16-A5F1-41E2-A8B6-1782CCA4B812}"/>
              </a:ext>
            </a:extLst>
          </p:cNvPr>
          <p:cNvSpPr>
            <a:spLocks noGrp="1"/>
          </p:cNvSpPr>
          <p:nvPr>
            <p:ph type="sldNum" sz="quarter" idx="12"/>
          </p:nvPr>
        </p:nvSpPr>
        <p:spPr/>
        <p:txBody>
          <a:bodyPr/>
          <a:lstStyle/>
          <a:p>
            <a:fld id="{FD0FE637-677F-4AF3-BA87-F9E5848A22B9}" type="slidenum">
              <a:rPr lang="en-US" smtClean="0"/>
              <a:t>‹#›</a:t>
            </a:fld>
            <a:endParaRPr lang="en-US"/>
          </a:p>
        </p:txBody>
      </p:sp>
    </p:spTree>
    <p:extLst>
      <p:ext uri="{BB962C8B-B14F-4D97-AF65-F5344CB8AC3E}">
        <p14:creationId xmlns:p14="http://schemas.microsoft.com/office/powerpoint/2010/main" val="396522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628D86-A842-4F7A-A39D-052AA3E07DD0}"/>
              </a:ext>
            </a:extLst>
          </p:cNvPr>
          <p:cNvSpPr>
            <a:spLocks noGrp="1"/>
          </p:cNvSpPr>
          <p:nvPr>
            <p:ph type="dt" sz="half" idx="10"/>
          </p:nvPr>
        </p:nvSpPr>
        <p:spPr/>
        <p:txBody>
          <a:bodyPr/>
          <a:lstStyle/>
          <a:p>
            <a:fld id="{C86D9BA8-A887-421B-B2B8-D5C375746D8A}" type="datetime1">
              <a:rPr lang="en-US" smtClean="0"/>
              <a:t>5/25/2018</a:t>
            </a:fld>
            <a:endParaRPr lang="en-US"/>
          </a:p>
        </p:txBody>
      </p:sp>
      <p:sp>
        <p:nvSpPr>
          <p:cNvPr id="3" name="Footer Placeholder 2">
            <a:extLst>
              <a:ext uri="{FF2B5EF4-FFF2-40B4-BE49-F238E27FC236}">
                <a16:creationId xmlns:a16="http://schemas.microsoft.com/office/drawing/2014/main" id="{C1BD0384-277D-4AB1-99A9-7F563E443A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CD5F6B-E87C-4424-80D8-52A0355FEE6B}"/>
              </a:ext>
            </a:extLst>
          </p:cNvPr>
          <p:cNvSpPr>
            <a:spLocks noGrp="1"/>
          </p:cNvSpPr>
          <p:nvPr>
            <p:ph type="sldNum" sz="quarter" idx="12"/>
          </p:nvPr>
        </p:nvSpPr>
        <p:spPr/>
        <p:txBody>
          <a:bodyPr/>
          <a:lstStyle/>
          <a:p>
            <a:fld id="{FD0FE637-677F-4AF3-BA87-F9E5848A22B9}" type="slidenum">
              <a:rPr lang="en-US" smtClean="0"/>
              <a:t>‹#›</a:t>
            </a:fld>
            <a:endParaRPr lang="en-US"/>
          </a:p>
        </p:txBody>
      </p:sp>
    </p:spTree>
    <p:extLst>
      <p:ext uri="{BB962C8B-B14F-4D97-AF65-F5344CB8AC3E}">
        <p14:creationId xmlns:p14="http://schemas.microsoft.com/office/powerpoint/2010/main" val="3495252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8A893-38B9-4146-B8D5-9D99EE6123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D72637-53AB-4C1D-B3B8-E60AAAAFD0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BED78B-DA77-47B5-A20B-D8B3550F6D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FE38E4C-C1F1-406A-94B9-2693366506A0}"/>
              </a:ext>
            </a:extLst>
          </p:cNvPr>
          <p:cNvSpPr>
            <a:spLocks noGrp="1"/>
          </p:cNvSpPr>
          <p:nvPr>
            <p:ph type="dt" sz="half" idx="10"/>
          </p:nvPr>
        </p:nvSpPr>
        <p:spPr/>
        <p:txBody>
          <a:bodyPr/>
          <a:lstStyle/>
          <a:p>
            <a:fld id="{966FFDE6-3F19-4FFF-8F4F-8575C500AC12}" type="datetime1">
              <a:rPr lang="en-US" smtClean="0"/>
              <a:t>5/25/2018</a:t>
            </a:fld>
            <a:endParaRPr lang="en-US"/>
          </a:p>
        </p:txBody>
      </p:sp>
      <p:sp>
        <p:nvSpPr>
          <p:cNvPr id="6" name="Footer Placeholder 5">
            <a:extLst>
              <a:ext uri="{FF2B5EF4-FFF2-40B4-BE49-F238E27FC236}">
                <a16:creationId xmlns:a16="http://schemas.microsoft.com/office/drawing/2014/main" id="{86667C9E-3E7D-4CD9-A424-85F06690DB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A0DBDC-7A64-47FB-8B13-C93AADDF4D88}"/>
              </a:ext>
            </a:extLst>
          </p:cNvPr>
          <p:cNvSpPr>
            <a:spLocks noGrp="1"/>
          </p:cNvSpPr>
          <p:nvPr>
            <p:ph type="sldNum" sz="quarter" idx="12"/>
          </p:nvPr>
        </p:nvSpPr>
        <p:spPr/>
        <p:txBody>
          <a:bodyPr/>
          <a:lstStyle/>
          <a:p>
            <a:fld id="{FD0FE637-677F-4AF3-BA87-F9E5848A22B9}" type="slidenum">
              <a:rPr lang="en-US" smtClean="0"/>
              <a:t>‹#›</a:t>
            </a:fld>
            <a:endParaRPr lang="en-US"/>
          </a:p>
        </p:txBody>
      </p:sp>
    </p:spTree>
    <p:extLst>
      <p:ext uri="{BB962C8B-B14F-4D97-AF65-F5344CB8AC3E}">
        <p14:creationId xmlns:p14="http://schemas.microsoft.com/office/powerpoint/2010/main" val="3981705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686C7-D968-4EB8-A2D2-068743E96B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74E308-A0C7-4258-9357-A43DCADA89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3040F0-CBAE-479B-832B-D6BC63DE0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041BEEC-B93C-40FC-BD35-FB891D54F4B8}"/>
              </a:ext>
            </a:extLst>
          </p:cNvPr>
          <p:cNvSpPr>
            <a:spLocks noGrp="1"/>
          </p:cNvSpPr>
          <p:nvPr>
            <p:ph type="dt" sz="half" idx="10"/>
          </p:nvPr>
        </p:nvSpPr>
        <p:spPr/>
        <p:txBody>
          <a:bodyPr/>
          <a:lstStyle/>
          <a:p>
            <a:fld id="{E741ECA2-9900-4423-9242-9636DF02FBF7}" type="datetime1">
              <a:rPr lang="en-US" smtClean="0"/>
              <a:t>5/25/2018</a:t>
            </a:fld>
            <a:endParaRPr lang="en-US"/>
          </a:p>
        </p:txBody>
      </p:sp>
      <p:sp>
        <p:nvSpPr>
          <p:cNvPr id="6" name="Footer Placeholder 5">
            <a:extLst>
              <a:ext uri="{FF2B5EF4-FFF2-40B4-BE49-F238E27FC236}">
                <a16:creationId xmlns:a16="http://schemas.microsoft.com/office/drawing/2014/main" id="{88852026-3BE9-4910-8DA7-9D6AFB75A0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9C3471-C138-4AAD-9F5A-6B8AE50914CA}"/>
              </a:ext>
            </a:extLst>
          </p:cNvPr>
          <p:cNvSpPr>
            <a:spLocks noGrp="1"/>
          </p:cNvSpPr>
          <p:nvPr>
            <p:ph type="sldNum" sz="quarter" idx="12"/>
          </p:nvPr>
        </p:nvSpPr>
        <p:spPr/>
        <p:txBody>
          <a:bodyPr/>
          <a:lstStyle/>
          <a:p>
            <a:fld id="{FD0FE637-677F-4AF3-BA87-F9E5848A22B9}" type="slidenum">
              <a:rPr lang="en-US" smtClean="0"/>
              <a:t>‹#›</a:t>
            </a:fld>
            <a:endParaRPr lang="en-US"/>
          </a:p>
        </p:txBody>
      </p:sp>
    </p:spTree>
    <p:extLst>
      <p:ext uri="{BB962C8B-B14F-4D97-AF65-F5344CB8AC3E}">
        <p14:creationId xmlns:p14="http://schemas.microsoft.com/office/powerpoint/2010/main" val="2887201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78F30F-8BB6-4925-8E03-8B79E68A68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F76F7D-0912-44AE-BC79-F465A07E01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F4C799-D35D-4188-A854-9BDABACE40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3B383F-C1C7-4356-8CA6-C367053B7ED6}" type="datetime1">
              <a:rPr lang="en-US" smtClean="0"/>
              <a:t>5/25/2018</a:t>
            </a:fld>
            <a:endParaRPr lang="en-US"/>
          </a:p>
        </p:txBody>
      </p:sp>
      <p:sp>
        <p:nvSpPr>
          <p:cNvPr id="5" name="Footer Placeholder 4">
            <a:extLst>
              <a:ext uri="{FF2B5EF4-FFF2-40B4-BE49-F238E27FC236}">
                <a16:creationId xmlns:a16="http://schemas.microsoft.com/office/drawing/2014/main" id="{EB886E65-0485-4902-B2CF-0B9A4B6063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68DA2A-141F-4465-B0B7-12A5D77067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0FE637-677F-4AF3-BA87-F9E5848A22B9}" type="slidenum">
              <a:rPr lang="en-US" smtClean="0"/>
              <a:t>‹#›</a:t>
            </a:fld>
            <a:endParaRPr lang="en-US"/>
          </a:p>
        </p:txBody>
      </p:sp>
    </p:spTree>
    <p:extLst>
      <p:ext uri="{BB962C8B-B14F-4D97-AF65-F5344CB8AC3E}">
        <p14:creationId xmlns:p14="http://schemas.microsoft.com/office/powerpoint/2010/main" val="3622555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isis-online.org/isis-reports/detail/verified-denuclearization-of-north-korea-mechanics-and-prospects" TargetMode="External"/><Relationship Id="rId2" Type="http://schemas.openxmlformats.org/officeDocument/2006/relationships/hyperlink" Target="http://isis-online.org/isis-reports/detail/north-koreas-nuclear-capabilities-a-fresh-look-power-point-slides/10"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FBCFE-942A-4C03-8255-23704EF922A9}"/>
              </a:ext>
            </a:extLst>
          </p:cNvPr>
          <p:cNvSpPr>
            <a:spLocks noGrp="1"/>
          </p:cNvSpPr>
          <p:nvPr>
            <p:ph type="ctrTitle"/>
          </p:nvPr>
        </p:nvSpPr>
        <p:spPr/>
        <p:txBody>
          <a:bodyPr>
            <a:normAutofit fontScale="90000"/>
          </a:bodyPr>
          <a:lstStyle/>
          <a:p>
            <a:r>
              <a:rPr lang="en-US" b="1" dirty="0"/>
              <a:t>On the Question of Another North Korean Centrifuge Plant and the Suspect </a:t>
            </a:r>
            <a:r>
              <a:rPr lang="en-US" b="1" dirty="0" err="1"/>
              <a:t>Kangsong</a:t>
            </a:r>
            <a:r>
              <a:rPr lang="en-US" b="1" dirty="0"/>
              <a:t> Plant</a:t>
            </a:r>
          </a:p>
        </p:txBody>
      </p:sp>
      <p:sp>
        <p:nvSpPr>
          <p:cNvPr id="3" name="Subtitle 2">
            <a:extLst>
              <a:ext uri="{FF2B5EF4-FFF2-40B4-BE49-F238E27FC236}">
                <a16:creationId xmlns:a16="http://schemas.microsoft.com/office/drawing/2014/main" id="{68E7CBE8-6566-49B3-BF7A-EE5BFE894286}"/>
              </a:ext>
            </a:extLst>
          </p:cNvPr>
          <p:cNvSpPr>
            <a:spLocks noGrp="1"/>
          </p:cNvSpPr>
          <p:nvPr>
            <p:ph type="subTitle" idx="1"/>
          </p:nvPr>
        </p:nvSpPr>
        <p:spPr/>
        <p:txBody>
          <a:bodyPr>
            <a:normAutofit/>
          </a:bodyPr>
          <a:lstStyle/>
          <a:p>
            <a:r>
              <a:rPr lang="en-US" b="1" dirty="0"/>
              <a:t>David Albright</a:t>
            </a:r>
          </a:p>
          <a:p>
            <a:r>
              <a:rPr lang="en-US" b="1" dirty="0"/>
              <a:t>Institute for Science and International Security</a:t>
            </a:r>
          </a:p>
          <a:p>
            <a:r>
              <a:rPr lang="en-US" b="1" dirty="0"/>
              <a:t>May 25, 2018</a:t>
            </a:r>
          </a:p>
        </p:txBody>
      </p:sp>
    </p:spTree>
    <p:extLst>
      <p:ext uri="{BB962C8B-B14F-4D97-AF65-F5344CB8AC3E}">
        <p14:creationId xmlns:p14="http://schemas.microsoft.com/office/powerpoint/2010/main" val="1038593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63406-0769-4BAC-B394-CDA57C565A34}"/>
              </a:ext>
            </a:extLst>
          </p:cNvPr>
          <p:cNvSpPr>
            <a:spLocks noGrp="1"/>
          </p:cNvSpPr>
          <p:nvPr>
            <p:ph type="title"/>
          </p:nvPr>
        </p:nvSpPr>
        <p:spPr/>
        <p:txBody>
          <a:bodyPr/>
          <a:lstStyle/>
          <a:p>
            <a:r>
              <a:rPr lang="en-US" dirty="0"/>
              <a:t>Argument for: Procurement Information</a:t>
            </a:r>
          </a:p>
        </p:txBody>
      </p:sp>
      <p:sp>
        <p:nvSpPr>
          <p:cNvPr id="3" name="Content Placeholder 2">
            <a:extLst>
              <a:ext uri="{FF2B5EF4-FFF2-40B4-BE49-F238E27FC236}">
                <a16:creationId xmlns:a16="http://schemas.microsoft.com/office/drawing/2014/main" id="{91050BA2-8D5C-4B8F-B85D-323A56CBC8CA}"/>
              </a:ext>
            </a:extLst>
          </p:cNvPr>
          <p:cNvSpPr>
            <a:spLocks noGrp="1"/>
          </p:cNvSpPr>
          <p:nvPr>
            <p:ph idx="1"/>
          </p:nvPr>
        </p:nvSpPr>
        <p:spPr/>
        <p:txBody>
          <a:bodyPr/>
          <a:lstStyle/>
          <a:p>
            <a:r>
              <a:rPr lang="en-US" dirty="0"/>
              <a:t>Procurement information provides another compelling rationale to believe that the </a:t>
            </a:r>
            <a:r>
              <a:rPr lang="en-US" dirty="0" err="1"/>
              <a:t>Yongbyon</a:t>
            </a:r>
            <a:r>
              <a:rPr lang="en-US" dirty="0"/>
              <a:t> centrifuge plant is not the first one.</a:t>
            </a:r>
          </a:p>
          <a:p>
            <a:r>
              <a:rPr lang="en-US" dirty="0"/>
              <a:t>Western countries track North Korea’s procurements for its centrifuge program closely and have spotted several peaks in procurements for the centrifuge program.</a:t>
            </a:r>
          </a:p>
          <a:p>
            <a:r>
              <a:rPr lang="en-US" dirty="0"/>
              <a:t>Procurements have been extensive and have followed the types of procurements done by A.Q. Khan for Pakistan’s centrifuge program.</a:t>
            </a:r>
          </a:p>
          <a:p>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1540966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Chronology of Detected Procurements Related to Centrifuge Plants</a:t>
            </a:r>
          </a:p>
        </p:txBody>
      </p:sp>
      <p:sp>
        <p:nvSpPr>
          <p:cNvPr id="3" name="Content Placeholder 2"/>
          <p:cNvSpPr>
            <a:spLocks noGrp="1"/>
          </p:cNvSpPr>
          <p:nvPr>
            <p:ph idx="1"/>
          </p:nvPr>
        </p:nvSpPr>
        <p:spPr>
          <a:xfrm>
            <a:off x="838200" y="1976627"/>
            <a:ext cx="10515600" cy="4351338"/>
          </a:xfrm>
        </p:spPr>
        <p:txBody>
          <a:bodyPr>
            <a:normAutofit/>
          </a:bodyPr>
          <a:lstStyle/>
          <a:p>
            <a:r>
              <a:rPr lang="en-US" dirty="0"/>
              <a:t>2002/2003: procurements sufficient for about 8,000-12,000 P2-type centrifuges </a:t>
            </a:r>
          </a:p>
          <a:p>
            <a:r>
              <a:rPr lang="en-US" dirty="0"/>
              <a:t>Between 2003 and 2008: many procurements for centrifuge program</a:t>
            </a:r>
          </a:p>
          <a:p>
            <a:r>
              <a:rPr lang="en-US" dirty="0"/>
              <a:t>2008: procurements sufficient for 2,000 P2 centrifuges</a:t>
            </a:r>
          </a:p>
          <a:p>
            <a:r>
              <a:rPr lang="en-US" dirty="0"/>
              <a:t>End 2010: procurements for extension of the </a:t>
            </a:r>
            <a:r>
              <a:rPr lang="en-US" dirty="0" err="1"/>
              <a:t>Yongbyon</a:t>
            </a:r>
            <a:r>
              <a:rPr lang="en-US" dirty="0"/>
              <a:t> centrifuge plant.  Procurements sufficient for 500-1000 centrifuges</a:t>
            </a:r>
          </a:p>
          <a:p>
            <a:r>
              <a:rPr lang="en-US" dirty="0"/>
              <a:t>Early 2016: procurements detected sufficient for one low enriched uranium (LEU) cascade </a:t>
            </a:r>
          </a:p>
          <a:p>
            <a:endParaRPr lang="en-US" dirty="0"/>
          </a:p>
        </p:txBody>
      </p:sp>
    </p:spTree>
    <p:extLst>
      <p:ext uri="{BB962C8B-B14F-4D97-AF65-F5344CB8AC3E}">
        <p14:creationId xmlns:p14="http://schemas.microsoft.com/office/powerpoint/2010/main" val="871026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Secret Centrifuge Plant?</a:t>
            </a:r>
          </a:p>
        </p:txBody>
      </p:sp>
      <p:sp>
        <p:nvSpPr>
          <p:cNvPr id="3" name="Content Placeholder 2"/>
          <p:cNvSpPr>
            <a:spLocks noGrp="1"/>
          </p:cNvSpPr>
          <p:nvPr>
            <p:ph idx="1"/>
          </p:nvPr>
        </p:nvSpPr>
        <p:spPr/>
        <p:txBody>
          <a:bodyPr>
            <a:normAutofit fontScale="92500" lnSpcReduction="10000"/>
          </a:bodyPr>
          <a:lstStyle/>
          <a:p>
            <a:r>
              <a:rPr lang="en-US" dirty="0"/>
              <a:t>Would North Korea procure so much in the early 2000s and not build a centrifuge plant?  Why would it wait until the late 2000s to build one at </a:t>
            </a:r>
            <a:r>
              <a:rPr lang="en-US" dirty="0" err="1"/>
              <a:t>Yongbyon</a:t>
            </a:r>
            <a:r>
              <a:rPr lang="en-US" dirty="0"/>
              <a:t>, ostensibly related at the time of its public declaration in 2010 only to the production of low enriched uranium (LEU)?</a:t>
            </a:r>
          </a:p>
          <a:p>
            <a:r>
              <a:rPr lang="en-US" dirty="0"/>
              <a:t>North Korea’s procurement history suggests the existence of a secret or undeclared, production-scale centrifuge plant(s) that was built in the mid-to-late 2000s.</a:t>
            </a:r>
          </a:p>
          <a:p>
            <a:r>
              <a:rPr lang="en-US" dirty="0"/>
              <a:t>The plant could have at least several thousand operational P2 centrifuges.</a:t>
            </a:r>
          </a:p>
          <a:p>
            <a:r>
              <a:rPr lang="en-US" dirty="0"/>
              <a:t>Could it have 12,000 P2 centrifuges, 6,000 P2 centrifuges? I am skeptical about the larger estimates but I cannot disprove them.</a:t>
            </a:r>
          </a:p>
          <a:p>
            <a:r>
              <a:rPr lang="en-US" dirty="0"/>
              <a:t>How well has it worked? That is a critical unconfirmed question.</a:t>
            </a:r>
          </a:p>
          <a:p>
            <a:endParaRPr lang="en-US" dirty="0"/>
          </a:p>
        </p:txBody>
      </p:sp>
    </p:spTree>
    <p:extLst>
      <p:ext uri="{BB962C8B-B14F-4D97-AF65-F5344CB8AC3E}">
        <p14:creationId xmlns:p14="http://schemas.microsoft.com/office/powerpoint/2010/main" val="234293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66E6C4-B652-406E-91E4-C2CB30C444D9}"/>
              </a:ext>
            </a:extLst>
          </p:cNvPr>
          <p:cNvSpPr>
            <a:spLocks noGrp="1"/>
          </p:cNvSpPr>
          <p:nvPr>
            <p:ph type="title"/>
          </p:nvPr>
        </p:nvSpPr>
        <p:spPr/>
        <p:txBody>
          <a:bodyPr/>
          <a:lstStyle/>
          <a:p>
            <a:r>
              <a:rPr lang="en-US" dirty="0"/>
              <a:t>Suspect </a:t>
            </a:r>
            <a:r>
              <a:rPr lang="en-US" dirty="0" err="1"/>
              <a:t>Kangsong</a:t>
            </a:r>
            <a:r>
              <a:rPr lang="en-US" dirty="0"/>
              <a:t> Centrifuge Plant</a:t>
            </a:r>
          </a:p>
        </p:txBody>
      </p:sp>
    </p:spTree>
    <p:extLst>
      <p:ext uri="{BB962C8B-B14F-4D97-AF65-F5344CB8AC3E}">
        <p14:creationId xmlns:p14="http://schemas.microsoft.com/office/powerpoint/2010/main" val="3743436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C5295-1952-43F4-9056-BCFADC8058DA}"/>
              </a:ext>
            </a:extLst>
          </p:cNvPr>
          <p:cNvSpPr>
            <a:spLocks noGrp="1"/>
          </p:cNvSpPr>
          <p:nvPr>
            <p:ph type="title"/>
          </p:nvPr>
        </p:nvSpPr>
        <p:spPr/>
        <p:txBody>
          <a:bodyPr/>
          <a:lstStyle/>
          <a:p>
            <a:r>
              <a:rPr lang="en-US" dirty="0"/>
              <a:t>Suspect </a:t>
            </a:r>
            <a:r>
              <a:rPr lang="en-US" dirty="0" err="1"/>
              <a:t>Kangsong</a:t>
            </a:r>
            <a:r>
              <a:rPr lang="en-US" dirty="0"/>
              <a:t> Enrichment Plant</a:t>
            </a:r>
          </a:p>
        </p:txBody>
      </p:sp>
      <p:sp>
        <p:nvSpPr>
          <p:cNvPr id="3" name="Content Placeholder 2">
            <a:extLst>
              <a:ext uri="{FF2B5EF4-FFF2-40B4-BE49-F238E27FC236}">
                <a16:creationId xmlns:a16="http://schemas.microsoft.com/office/drawing/2014/main" id="{1A5A0E0E-39C4-440D-A829-2527B20039EC}"/>
              </a:ext>
            </a:extLst>
          </p:cNvPr>
          <p:cNvSpPr>
            <a:spLocks noGrp="1"/>
          </p:cNvSpPr>
          <p:nvPr>
            <p:ph idx="1"/>
          </p:nvPr>
        </p:nvSpPr>
        <p:spPr/>
        <p:txBody>
          <a:bodyPr>
            <a:normAutofit fontScale="62500" lnSpcReduction="20000"/>
          </a:bodyPr>
          <a:lstStyle/>
          <a:p>
            <a:r>
              <a:rPr lang="en-US" dirty="0"/>
              <a:t>We have learned of a leading candidate for this other centrifuge plant with the name </a:t>
            </a:r>
            <a:r>
              <a:rPr lang="en-US" dirty="0" err="1"/>
              <a:t>Kangsong</a:t>
            </a:r>
            <a:r>
              <a:rPr lang="en-US" dirty="0"/>
              <a:t>.  It may have other names as well.</a:t>
            </a:r>
          </a:p>
          <a:p>
            <a:r>
              <a:rPr lang="en-US" dirty="0"/>
              <a:t>We have not located this site, although we received a description of the centrifuge building.  Its operation allegedly started several years ago. </a:t>
            </a:r>
          </a:p>
          <a:p>
            <a:r>
              <a:rPr lang="en-US" dirty="0"/>
              <a:t>If it is a centrifuge plant, we are unaware of any information on how well it has operated.  </a:t>
            </a:r>
          </a:p>
          <a:p>
            <a:r>
              <a:rPr lang="en-US" dirty="0"/>
              <a:t>The original information about this site came from a defector several years ago.  Defector information must be confirmed.  However, we have received the names of other alleged centrifuge sites that we viewed as less credible than the information about </a:t>
            </a:r>
            <a:r>
              <a:rPr lang="en-US" dirty="0" err="1"/>
              <a:t>Kangsong</a:t>
            </a:r>
            <a:r>
              <a:rPr lang="en-US" dirty="0"/>
              <a:t>.  Moreover, this site appears to have received greater foreign governmental scrutiny and credibility than these other sites.</a:t>
            </a:r>
          </a:p>
          <a:p>
            <a:r>
              <a:rPr lang="en-US" dirty="0"/>
              <a:t>The size of the site is difficult to predict but we have been told of governmental estimates that it could contain 6,000-12000 or more P2 centrifuges. </a:t>
            </a:r>
          </a:p>
          <a:p>
            <a:r>
              <a:rPr lang="en-US" dirty="0"/>
              <a:t>An early centrifuge plant can have substantial operational difficulties.  Although we accept the governmental estimates, based on the physical size of the plant and procurement information, in our assessments, we treat the plant as having operated on average with several thousand centrifuges for several years.</a:t>
            </a:r>
          </a:p>
          <a:p>
            <a:r>
              <a:rPr lang="en-US" dirty="0"/>
              <a:t>Not all government analysts agree that it is a centrifuge site.  Although there appears to be more information than just a defector report, some aspects of the building are not consistent with a centrifuge plant, leading to at least one government that does not believe it is a centrifuge plant.</a:t>
            </a:r>
          </a:p>
          <a:p>
            <a:pPr marL="0" indent="0">
              <a:buNone/>
            </a:pPr>
            <a:endParaRPr lang="en-US" dirty="0"/>
          </a:p>
          <a:p>
            <a:endParaRPr lang="en-US" dirty="0"/>
          </a:p>
        </p:txBody>
      </p:sp>
      <p:pic>
        <p:nvPicPr>
          <p:cNvPr id="1026" name="Picture 2" descr="https://ssl.gstatic.com/ui/v1/icons/mail/images/cleardot.gif">
            <a:extLst>
              <a:ext uri="{FF2B5EF4-FFF2-40B4-BE49-F238E27FC236}">
                <a16:creationId xmlns:a16="http://schemas.microsoft.com/office/drawing/2014/main" id="{5677BA2C-8418-4C05-8243-1438CE5243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 y="68263"/>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981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2501F-1781-43E3-8B9E-8C95AEC7A7E2}"/>
              </a:ext>
            </a:extLst>
          </p:cNvPr>
          <p:cNvSpPr>
            <a:spLocks noGrp="1"/>
          </p:cNvSpPr>
          <p:nvPr>
            <p:ph type="title"/>
          </p:nvPr>
        </p:nvSpPr>
        <p:spPr/>
        <p:txBody>
          <a:bodyPr/>
          <a:lstStyle/>
          <a:p>
            <a:r>
              <a:rPr lang="en-US" dirty="0"/>
              <a:t>Findings</a:t>
            </a:r>
          </a:p>
        </p:txBody>
      </p:sp>
      <p:sp>
        <p:nvSpPr>
          <p:cNvPr id="3" name="Content Placeholder 2">
            <a:extLst>
              <a:ext uri="{FF2B5EF4-FFF2-40B4-BE49-F238E27FC236}">
                <a16:creationId xmlns:a16="http://schemas.microsoft.com/office/drawing/2014/main" id="{361CE153-8BA9-4CD7-A1FF-B54EC81F994B}"/>
              </a:ext>
            </a:extLst>
          </p:cNvPr>
          <p:cNvSpPr>
            <a:spLocks noGrp="1"/>
          </p:cNvSpPr>
          <p:nvPr>
            <p:ph idx="1"/>
          </p:nvPr>
        </p:nvSpPr>
        <p:spPr/>
        <p:txBody>
          <a:bodyPr>
            <a:normAutofit fontScale="92500" lnSpcReduction="10000"/>
          </a:bodyPr>
          <a:lstStyle/>
          <a:p>
            <a:r>
              <a:rPr lang="en-US" dirty="0"/>
              <a:t>We continue to treat the </a:t>
            </a:r>
            <a:r>
              <a:rPr lang="en-US" dirty="0" err="1"/>
              <a:t>Kangsong</a:t>
            </a:r>
            <a:r>
              <a:rPr lang="en-US" dirty="0"/>
              <a:t> facility as an unconfirmed centrifuge plant in our own estimates but increasingly believe that this is a credible location of a secret centrifuge plant.</a:t>
            </a:r>
          </a:p>
          <a:p>
            <a:r>
              <a:rPr lang="en-US" dirty="0"/>
              <a:t>It is important to confirm that </a:t>
            </a:r>
            <a:r>
              <a:rPr lang="en-US" dirty="0" err="1"/>
              <a:t>Kangsong</a:t>
            </a:r>
            <a:r>
              <a:rPr lang="en-US" dirty="0"/>
              <a:t> is a production-scale centrifuge plant and to learn if any others exist.  There has been some speculation, albeit weakly supported, that North Korea has a total of three centrifuge plants.</a:t>
            </a:r>
          </a:p>
          <a:p>
            <a:r>
              <a:rPr lang="en-US" dirty="0"/>
              <a:t>A priority in any negotiations is for North Korea to reveal all its enrichment plants and allow verification of its revelations and declarations.  It should also be pointed out that unless North Korea reveals its entire centrifuge complex, and allows verification of any declaration, any denuclearization agreement will likely be unachievable.</a:t>
            </a:r>
          </a:p>
        </p:txBody>
      </p:sp>
    </p:spTree>
    <p:extLst>
      <p:ext uri="{BB962C8B-B14F-4D97-AF65-F5344CB8AC3E}">
        <p14:creationId xmlns:p14="http://schemas.microsoft.com/office/powerpoint/2010/main" val="3284248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1E1E52-F1F0-4A83-8123-25CA46AA6D9E}"/>
              </a:ext>
            </a:extLst>
          </p:cNvPr>
          <p:cNvSpPr>
            <a:spLocks noGrp="1"/>
          </p:cNvSpPr>
          <p:nvPr>
            <p:ph type="title"/>
          </p:nvPr>
        </p:nvSpPr>
        <p:spPr/>
        <p:txBody>
          <a:bodyPr/>
          <a:lstStyle/>
          <a:p>
            <a:r>
              <a:rPr lang="en-US" dirty="0"/>
              <a:t>Nuclear Weapons Estimates, Assuming a Second Enrichment Plant Exists</a:t>
            </a:r>
          </a:p>
        </p:txBody>
      </p:sp>
    </p:spTree>
    <p:extLst>
      <p:ext uri="{BB962C8B-B14F-4D97-AF65-F5344CB8AC3E}">
        <p14:creationId xmlns:p14="http://schemas.microsoft.com/office/powerpoint/2010/main" val="3228033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653F8-4B51-4607-9AB1-58DA9DA4DA0B}"/>
              </a:ext>
            </a:extLst>
          </p:cNvPr>
          <p:cNvSpPr>
            <a:spLocks noGrp="1"/>
          </p:cNvSpPr>
          <p:nvPr>
            <p:ph type="title"/>
          </p:nvPr>
        </p:nvSpPr>
        <p:spPr/>
        <p:txBody>
          <a:bodyPr>
            <a:normAutofit/>
          </a:bodyPr>
          <a:lstStyle/>
          <a:p>
            <a:r>
              <a:rPr lang="en-US" dirty="0"/>
              <a:t>Considering a Second Enrichment Plant in Estimating the Number of Nuclear Weapons</a:t>
            </a:r>
          </a:p>
        </p:txBody>
      </p:sp>
      <p:sp>
        <p:nvSpPr>
          <p:cNvPr id="3" name="Content Placeholder 2">
            <a:extLst>
              <a:ext uri="{FF2B5EF4-FFF2-40B4-BE49-F238E27FC236}">
                <a16:creationId xmlns:a16="http://schemas.microsoft.com/office/drawing/2014/main" id="{DD55013F-6296-4E3B-B5C4-A26FC2E6A05B}"/>
              </a:ext>
            </a:extLst>
          </p:cNvPr>
          <p:cNvSpPr>
            <a:spLocks noGrp="1"/>
          </p:cNvSpPr>
          <p:nvPr>
            <p:ph idx="1"/>
          </p:nvPr>
        </p:nvSpPr>
        <p:spPr/>
        <p:txBody>
          <a:bodyPr>
            <a:normAutofit fontScale="92500" lnSpcReduction="10000"/>
          </a:bodyPr>
          <a:lstStyle/>
          <a:p>
            <a:r>
              <a:rPr lang="en-US" dirty="0"/>
              <a:t>As discussed, most analysts believe a second, older enrichment plant exists and has made weapon-grade uranium for a number of years.</a:t>
            </a:r>
          </a:p>
          <a:p>
            <a:r>
              <a:rPr lang="en-US" dirty="0"/>
              <a:t>This is essentially an upper bound estimate, compared to earlier Institute estimates.</a:t>
            </a:r>
          </a:p>
          <a:p>
            <a:r>
              <a:rPr lang="en-US" dirty="0"/>
              <a:t>Based on discussions with U.S. officials, U.S. estimates of nuclear weapons capabilities assume that this second enrichment plant exists and has contributed significantly to North Korea’s stock of weapon-grade uranium.  </a:t>
            </a:r>
          </a:p>
          <a:p>
            <a:r>
              <a:rPr lang="en-US" dirty="0"/>
              <a:t>Although I am less sure of the resulting weapon-grade uranium estimates, it is useful to focus on the case of two centrifuge plants producing weapon-grade uranium as a basis to think through verification approaches in the event of success in negotiations of North Korean denuclearization.</a:t>
            </a:r>
          </a:p>
          <a:p>
            <a:endParaRPr lang="en-US" dirty="0"/>
          </a:p>
        </p:txBody>
      </p:sp>
    </p:spTree>
    <p:extLst>
      <p:ext uri="{BB962C8B-B14F-4D97-AF65-F5344CB8AC3E}">
        <p14:creationId xmlns:p14="http://schemas.microsoft.com/office/powerpoint/2010/main" val="233960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E8BED-C8DD-4B9E-AA83-CF5E029AEDFB}"/>
              </a:ext>
            </a:extLst>
          </p:cNvPr>
          <p:cNvSpPr>
            <a:spLocks noGrp="1"/>
          </p:cNvSpPr>
          <p:nvPr>
            <p:ph type="title"/>
          </p:nvPr>
        </p:nvSpPr>
        <p:spPr/>
        <p:txBody>
          <a:bodyPr/>
          <a:lstStyle/>
          <a:p>
            <a:r>
              <a:rPr lang="en-US" dirty="0"/>
              <a:t>Scenario with Two Enrichment Plants</a:t>
            </a:r>
          </a:p>
        </p:txBody>
      </p:sp>
      <p:sp>
        <p:nvSpPr>
          <p:cNvPr id="3" name="Content Placeholder 2">
            <a:extLst>
              <a:ext uri="{FF2B5EF4-FFF2-40B4-BE49-F238E27FC236}">
                <a16:creationId xmlns:a16="http://schemas.microsoft.com/office/drawing/2014/main" id="{D06D1C2F-9265-4558-9CEB-2916643B27D1}"/>
              </a:ext>
            </a:extLst>
          </p:cNvPr>
          <p:cNvSpPr>
            <a:spLocks noGrp="1"/>
          </p:cNvSpPr>
          <p:nvPr>
            <p:ph idx="1"/>
          </p:nvPr>
        </p:nvSpPr>
        <p:spPr>
          <a:xfrm>
            <a:off x="838200" y="1825625"/>
            <a:ext cx="10515600" cy="4351338"/>
          </a:xfrm>
        </p:spPr>
        <p:txBody>
          <a:bodyPr>
            <a:normAutofit fontScale="77500" lnSpcReduction="20000"/>
          </a:bodyPr>
          <a:lstStyle/>
          <a:p>
            <a:r>
              <a:rPr lang="en-US" sz="2400" dirty="0"/>
              <a:t>Below are frequency distributions that have translated estimates of the total amount of plutonium and weapon-grade uranium (WGU) as of the end of 2017 into an equivalent number of nuclear weapons. </a:t>
            </a:r>
          </a:p>
          <a:p>
            <a:r>
              <a:rPr lang="en-US" sz="2400" dirty="0"/>
              <a:t>These distributions rely on estimates of both plutonium and WGU that, as I have presented earlier</a:t>
            </a:r>
            <a:r>
              <a:rPr lang="en-US" sz="2400" baseline="30000" dirty="0"/>
              <a:t>1</a:t>
            </a:r>
            <a:r>
              <a:rPr lang="en-US" sz="2400" dirty="0"/>
              <a:t>, involve a range of variables, each of which is represented as a range of values with a probability attached to each value, typically a uniform distribution (equally likely to be the case). </a:t>
            </a:r>
          </a:p>
          <a:p>
            <a:r>
              <a:rPr lang="en-US" sz="2400" dirty="0"/>
              <a:t>Another variable is the amount of  plutonium or WGU per weapon (a range with a probability assigned).</a:t>
            </a:r>
          </a:p>
          <a:p>
            <a:r>
              <a:rPr lang="en-US" sz="2400" dirty="0"/>
              <a:t>Each of these variables is sampled by Crystal Ball software, in most cases 5,000 times, resulting in a frequency distribution of results.  The idea is that the median value of this frequency distribution is more likely but in fact the range is more representative of the actual situation.</a:t>
            </a:r>
          </a:p>
          <a:p>
            <a:r>
              <a:rPr lang="en-US" sz="2400" dirty="0"/>
              <a:t>In the frequency distribution on the next slide, the estimated number of nuclear weapons equivalent is presented, abbreviated by “Eq</a:t>
            </a:r>
            <a:r>
              <a:rPr lang="en-US" sz="1600" dirty="0"/>
              <a:t>.”</a:t>
            </a:r>
          </a:p>
          <a:p>
            <a:pPr marL="0" indent="0">
              <a:buNone/>
            </a:pPr>
            <a:endParaRPr lang="en-US" sz="1600" dirty="0"/>
          </a:p>
          <a:p>
            <a:pPr marL="0" indent="0">
              <a:buNone/>
            </a:pPr>
            <a:r>
              <a:rPr lang="en-US" sz="1600" dirty="0"/>
              <a:t>1. Albright, “North Korea’s Nuclear Weapons Capabilities: A Fresh Look,” Institute for Science and International Security, August 9, 2017, </a:t>
            </a:r>
            <a:r>
              <a:rPr lang="en-US" sz="1600" dirty="0">
                <a:hlinkClick r:id="rId2"/>
              </a:rPr>
              <a:t>http://isis-online.org/isis-reports/detail/north-koreas-nuclear-capabilities-a-fresh-look-power-point-slides/10</a:t>
            </a:r>
            <a:r>
              <a:rPr lang="en-US" sz="1600" dirty="0"/>
              <a:t> ; Albright, “Denuclearizing North Korea,” May 14, 2018,  </a:t>
            </a:r>
            <a:r>
              <a:rPr lang="en-US" sz="1600" dirty="0">
                <a:hlinkClick r:id="rId3"/>
              </a:rPr>
              <a:t>http://isis-online.org/isis-reports/detail/verified-denuclearization-of-north-korea-mechanics-and-prospects</a:t>
            </a:r>
            <a:r>
              <a:rPr lang="en-US" sz="1600" dirty="0"/>
              <a:t>, and Albright, “Understanding North Korea’s Nuclear Weapon Capabilities,” May 14, 2018, unpublished.    </a:t>
            </a:r>
          </a:p>
        </p:txBody>
      </p:sp>
    </p:spTree>
    <p:extLst>
      <p:ext uri="{BB962C8B-B14F-4D97-AF65-F5344CB8AC3E}">
        <p14:creationId xmlns:p14="http://schemas.microsoft.com/office/powerpoint/2010/main" val="1221059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56064-9107-499A-8EDC-85AFDC64555D}"/>
              </a:ext>
            </a:extLst>
          </p:cNvPr>
          <p:cNvSpPr>
            <a:spLocks noGrp="1"/>
          </p:cNvSpPr>
          <p:nvPr>
            <p:ph type="title"/>
          </p:nvPr>
        </p:nvSpPr>
        <p:spPr/>
        <p:txBody>
          <a:bodyPr/>
          <a:lstStyle/>
          <a:p>
            <a:r>
              <a:rPr lang="en-US" dirty="0"/>
              <a:t>Weapons from all of the Estimated Pu plus WGU from Two Centrifuge Plants, end 2017</a:t>
            </a:r>
          </a:p>
        </p:txBody>
      </p:sp>
      <p:pic>
        <p:nvPicPr>
          <p:cNvPr id="9" name="Content Placeholder 8">
            <a:extLst>
              <a:ext uri="{FF2B5EF4-FFF2-40B4-BE49-F238E27FC236}">
                <a16:creationId xmlns:a16="http://schemas.microsoft.com/office/drawing/2014/main" id="{976EAA48-509D-4381-943F-0EDFFFA663C6}"/>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728980" y="1981200"/>
            <a:ext cx="8089900" cy="3942080"/>
          </a:xfrm>
          <a:prstGeom prst="rect">
            <a:avLst/>
          </a:prstGeom>
        </p:spPr>
      </p:pic>
      <p:sp>
        <p:nvSpPr>
          <p:cNvPr id="11" name="Rectangle 10">
            <a:extLst>
              <a:ext uri="{FF2B5EF4-FFF2-40B4-BE49-F238E27FC236}">
                <a16:creationId xmlns:a16="http://schemas.microsoft.com/office/drawing/2014/main" id="{356ED65D-5376-43C2-9C9C-8E574E719A8D}"/>
              </a:ext>
            </a:extLst>
          </p:cNvPr>
          <p:cNvSpPr/>
          <p:nvPr/>
        </p:nvSpPr>
        <p:spPr>
          <a:xfrm>
            <a:off x="3048000" y="2828836"/>
            <a:ext cx="6096000" cy="646331"/>
          </a:xfrm>
          <a:prstGeom prst="rect">
            <a:avLst/>
          </a:prstGeom>
        </p:spPr>
        <p:txBody>
          <a:bodyPr>
            <a:spAutoFit/>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004E0832-D4D4-4084-85F4-D96DC6DE2EBB}"/>
              </a:ext>
            </a:extLst>
          </p:cNvPr>
          <p:cNvSpPr/>
          <p:nvPr/>
        </p:nvSpPr>
        <p:spPr>
          <a:xfrm>
            <a:off x="9072880" y="2392998"/>
            <a:ext cx="2895600" cy="3139321"/>
          </a:xfrm>
          <a:prstGeom prst="rect">
            <a:avLst/>
          </a:prstGeom>
        </p:spPr>
        <p:txBody>
          <a:bodyPr wrap="square">
            <a:spAutoFit/>
          </a:bodyPr>
          <a:lstStyle/>
          <a:p>
            <a:r>
              <a:rPr lang="en-US" dirty="0">
                <a:ea typeface="Calibri" panose="020F0502020204030204" pitchFamily="34" charset="0"/>
                <a:cs typeface="Times New Roman" panose="02020603050405020304" pitchFamily="18" charset="0"/>
              </a:rPr>
              <a:t>The median of this slightly skewed distribution is about 47 weapons equivalent, with a standard deviation of 7.8 weapons equivalent.  The full range is 26 to 80 weapons’ equivalent.  The 5</a:t>
            </a:r>
            <a:r>
              <a:rPr lang="en-US" baseline="30000" dirty="0">
                <a:ea typeface="Calibri" panose="020F0502020204030204" pitchFamily="34" charset="0"/>
                <a:cs typeface="Times New Roman" panose="02020603050405020304" pitchFamily="18" charset="0"/>
              </a:rPr>
              <a:t>th</a:t>
            </a:r>
            <a:r>
              <a:rPr lang="en-US" dirty="0">
                <a:ea typeface="Calibri" panose="020F0502020204030204" pitchFamily="34" charset="0"/>
                <a:cs typeface="Times New Roman" panose="02020603050405020304" pitchFamily="18" charset="0"/>
              </a:rPr>
              <a:t> and 95</a:t>
            </a:r>
            <a:r>
              <a:rPr lang="en-US" baseline="30000" dirty="0">
                <a:ea typeface="Calibri" panose="020F0502020204030204" pitchFamily="34" charset="0"/>
                <a:cs typeface="Times New Roman" panose="02020603050405020304" pitchFamily="18" charset="0"/>
              </a:rPr>
              <a:t>th</a:t>
            </a:r>
            <a:r>
              <a:rPr lang="en-US" dirty="0">
                <a:ea typeface="Calibri" panose="020F0502020204030204" pitchFamily="34" charset="0"/>
                <a:cs typeface="Times New Roman" panose="02020603050405020304" pitchFamily="18" charset="0"/>
              </a:rPr>
              <a:t> percentile are 37 and 62 weapons equivalent, respectively.</a:t>
            </a:r>
            <a:endParaRPr lang="en-US" sz="1600" dirty="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2584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C5295-1952-43F4-9056-BCFADC8058DA}"/>
              </a:ext>
            </a:extLst>
          </p:cNvPr>
          <p:cNvSpPr>
            <a:spLocks noGrp="1"/>
          </p:cNvSpPr>
          <p:nvPr>
            <p:ph type="title"/>
          </p:nvPr>
        </p:nvSpPr>
        <p:spPr/>
        <p:txBody>
          <a:bodyPr/>
          <a:lstStyle/>
          <a:p>
            <a:r>
              <a:rPr lang="en-US" dirty="0"/>
              <a:t>Summary: Suspect </a:t>
            </a:r>
            <a:r>
              <a:rPr lang="en-US" dirty="0" err="1"/>
              <a:t>Kangsong</a:t>
            </a:r>
            <a:r>
              <a:rPr lang="en-US" dirty="0"/>
              <a:t> Enrichment Plant</a:t>
            </a:r>
          </a:p>
        </p:txBody>
      </p:sp>
      <p:sp>
        <p:nvSpPr>
          <p:cNvPr id="3" name="Content Placeholder 2">
            <a:extLst>
              <a:ext uri="{FF2B5EF4-FFF2-40B4-BE49-F238E27FC236}">
                <a16:creationId xmlns:a16="http://schemas.microsoft.com/office/drawing/2014/main" id="{1A5A0E0E-39C4-440D-A829-2527B20039EC}"/>
              </a:ext>
            </a:extLst>
          </p:cNvPr>
          <p:cNvSpPr>
            <a:spLocks noGrp="1"/>
          </p:cNvSpPr>
          <p:nvPr>
            <p:ph idx="1"/>
          </p:nvPr>
        </p:nvSpPr>
        <p:spPr/>
        <p:txBody>
          <a:bodyPr>
            <a:normAutofit fontScale="55000" lnSpcReduction="20000"/>
          </a:bodyPr>
          <a:lstStyle/>
          <a:p>
            <a:r>
              <a:rPr lang="en-US" dirty="0"/>
              <a:t>We have learned of a suspect gas centrifuge site, in addition to the one at the </a:t>
            </a:r>
            <a:r>
              <a:rPr lang="en-US" dirty="0" err="1"/>
              <a:t>Yongbyon</a:t>
            </a:r>
            <a:r>
              <a:rPr lang="en-US" dirty="0"/>
              <a:t> Nuclear Center, that has the name of </a:t>
            </a:r>
            <a:r>
              <a:rPr lang="en-US" dirty="0" err="1"/>
              <a:t>Kangsong</a:t>
            </a:r>
            <a:r>
              <a:rPr lang="en-US" dirty="0"/>
              <a:t>.  It may have other names as well.</a:t>
            </a:r>
          </a:p>
          <a:p>
            <a:r>
              <a:rPr lang="en-US" dirty="0"/>
              <a:t>We have not located this site, although we received a description of the building from more than two independent governmental sources.  Its operation allegedly started several years ago. </a:t>
            </a:r>
          </a:p>
          <a:p>
            <a:r>
              <a:rPr lang="en-US" dirty="0"/>
              <a:t>If it is a centrifuge plant, we are unaware of any information on how well it has operated.  </a:t>
            </a:r>
          </a:p>
          <a:p>
            <a:r>
              <a:rPr lang="en-US" dirty="0"/>
              <a:t>The original information about this site came from a defector several years ago who stated he worked near this site.  Defector information must be confirmed.  However, we have received the names of other alleged centrifuge sites that we viewed as less credible than the information about </a:t>
            </a:r>
            <a:r>
              <a:rPr lang="en-US" dirty="0" err="1"/>
              <a:t>Kangsong</a:t>
            </a:r>
            <a:r>
              <a:rPr lang="en-US" dirty="0"/>
              <a:t>.  Moreover, this site appears to have received greater foreign governmental scrutiny and credibility than the other sites, particularly by the United States.</a:t>
            </a:r>
          </a:p>
          <a:p>
            <a:r>
              <a:rPr lang="en-US" dirty="0"/>
              <a:t>The exact number of centrifuges in the secret facility is difficult to predict but we have been told that governments estimate that it could contain 6,000-12,000 P2 centrifuges, the type seen in the </a:t>
            </a:r>
            <a:r>
              <a:rPr lang="en-US" dirty="0" err="1"/>
              <a:t>Yongbyon</a:t>
            </a:r>
            <a:r>
              <a:rPr lang="en-US" dirty="0"/>
              <a:t> centrifuge plant in 2010, when a group of Americans briefly visited this facility.  </a:t>
            </a:r>
          </a:p>
          <a:p>
            <a:r>
              <a:rPr lang="en-US" dirty="0"/>
              <a:t>An early centrifuge plant can have substantial operational difficulties.  Although we accept the governmental estimates, based on the size of the plant and procurement information, in our assessments, we treat the plant as having operated, on average, several thousand centrifuges for several years.</a:t>
            </a:r>
          </a:p>
          <a:p>
            <a:r>
              <a:rPr lang="en-US" dirty="0"/>
              <a:t>Not all government analysts agree that it is a centrifuge site.  Although there appears to be more information than just a defector report, some aspects of the building are not consistent with a centrifuge plant, leading senior officials in at least one government to not believing this facility is a centrifuge plant.</a:t>
            </a:r>
          </a:p>
          <a:p>
            <a:pPr marL="0" indent="0">
              <a:buNone/>
            </a:pPr>
            <a:endParaRPr lang="en-US" dirty="0"/>
          </a:p>
          <a:p>
            <a:endParaRPr lang="en-US" dirty="0"/>
          </a:p>
        </p:txBody>
      </p:sp>
      <p:pic>
        <p:nvPicPr>
          <p:cNvPr id="1026" name="Picture 2" descr="https://ssl.gstatic.com/ui/v1/icons/mail/images/cleardot.gif">
            <a:extLst>
              <a:ext uri="{FF2B5EF4-FFF2-40B4-BE49-F238E27FC236}">
                <a16:creationId xmlns:a16="http://schemas.microsoft.com/office/drawing/2014/main" id="{5677BA2C-8418-4C05-8243-1438CE5243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 y="68263"/>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178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63BEA-050D-43FF-BF16-700A798F10FD}"/>
              </a:ext>
            </a:extLst>
          </p:cNvPr>
          <p:cNvSpPr>
            <a:spLocks noGrp="1"/>
          </p:cNvSpPr>
          <p:nvPr>
            <p:ph type="title"/>
          </p:nvPr>
        </p:nvSpPr>
        <p:spPr/>
        <p:txBody>
          <a:bodyPr/>
          <a:lstStyle/>
          <a:p>
            <a:r>
              <a:rPr lang="en-US" dirty="0"/>
              <a:t>Estimating the Potential Size of North Korea’s Nuclear Weapons Arsenal</a:t>
            </a:r>
          </a:p>
        </p:txBody>
      </p:sp>
      <p:sp>
        <p:nvSpPr>
          <p:cNvPr id="3" name="Content Placeholder 2">
            <a:extLst>
              <a:ext uri="{FF2B5EF4-FFF2-40B4-BE49-F238E27FC236}">
                <a16:creationId xmlns:a16="http://schemas.microsoft.com/office/drawing/2014/main" id="{D62A693B-CC75-44D3-8C23-B8668DC2E362}"/>
              </a:ext>
            </a:extLst>
          </p:cNvPr>
          <p:cNvSpPr>
            <a:spLocks noGrp="1"/>
          </p:cNvSpPr>
          <p:nvPr>
            <p:ph idx="1"/>
          </p:nvPr>
        </p:nvSpPr>
        <p:spPr/>
        <p:txBody>
          <a:bodyPr>
            <a:normAutofit fontScale="92500"/>
          </a:bodyPr>
          <a:lstStyle/>
          <a:p>
            <a:r>
              <a:rPr lang="en-US" dirty="0"/>
              <a:t>The actual number of nuclear weapons would be expected to be fewer in number than given by the above nuclear weapons equivalent values.  A fraction of the plutonium or WGU would be tied up in the manufacturing complex that makes nuclear weapons components or would be lost during such processing.  Some of this material would be expected to be held in a reserve for underground nuclear testing or new types of weapons.  </a:t>
            </a:r>
          </a:p>
          <a:p>
            <a:r>
              <a:rPr lang="en-US" dirty="0"/>
              <a:t>In these estimates, it is assumed that only 70 percent of the total amount of plutonium or WGU is used in nuclear weapons.  </a:t>
            </a:r>
          </a:p>
          <a:p>
            <a:r>
              <a:rPr lang="en-US" dirty="0"/>
              <a:t>Accounting for this reduction, the distribution of the estimated number of weapons made from plutonium or weapon-grade uranium from two centrifuge plants at the end of 2017 follows on the next slide.</a:t>
            </a:r>
          </a:p>
          <a:p>
            <a:endParaRPr lang="en-US" dirty="0"/>
          </a:p>
        </p:txBody>
      </p:sp>
    </p:spTree>
    <p:extLst>
      <p:ext uri="{BB962C8B-B14F-4D97-AF65-F5344CB8AC3E}">
        <p14:creationId xmlns:p14="http://schemas.microsoft.com/office/powerpoint/2010/main" val="341892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684E3-7DA3-402D-A0A2-507ED5EDCEC9}"/>
              </a:ext>
            </a:extLst>
          </p:cNvPr>
          <p:cNvSpPr>
            <a:spLocks noGrp="1"/>
          </p:cNvSpPr>
          <p:nvPr>
            <p:ph type="title"/>
          </p:nvPr>
        </p:nvSpPr>
        <p:spPr/>
        <p:txBody>
          <a:bodyPr/>
          <a:lstStyle/>
          <a:p>
            <a:r>
              <a:rPr lang="en-US" dirty="0"/>
              <a:t>Number of Weapons, accounting for fissile material losses, pipeline, reserves, end 2017</a:t>
            </a:r>
          </a:p>
        </p:txBody>
      </p:sp>
      <p:pic>
        <p:nvPicPr>
          <p:cNvPr id="5" name="Content Placeholder 4">
            <a:extLst>
              <a:ext uri="{FF2B5EF4-FFF2-40B4-BE49-F238E27FC236}">
                <a16:creationId xmlns:a16="http://schemas.microsoft.com/office/drawing/2014/main" id="{D8CACCD3-EC61-446C-888C-10008382A8B6}"/>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838200" y="1744504"/>
            <a:ext cx="7985760" cy="4558029"/>
          </a:xfrm>
          <a:prstGeom prst="rect">
            <a:avLst/>
          </a:prstGeom>
        </p:spPr>
      </p:pic>
      <p:sp>
        <p:nvSpPr>
          <p:cNvPr id="6" name="Rectangle 5">
            <a:extLst>
              <a:ext uri="{FF2B5EF4-FFF2-40B4-BE49-F238E27FC236}">
                <a16:creationId xmlns:a16="http://schemas.microsoft.com/office/drawing/2014/main" id="{87B8C9A0-778D-47E4-93B3-BDB46AA54D01}"/>
              </a:ext>
            </a:extLst>
          </p:cNvPr>
          <p:cNvSpPr/>
          <p:nvPr/>
        </p:nvSpPr>
        <p:spPr>
          <a:xfrm>
            <a:off x="9174480" y="2828836"/>
            <a:ext cx="2814320" cy="2862322"/>
          </a:xfrm>
          <a:prstGeom prst="rect">
            <a:avLst/>
          </a:prstGeom>
        </p:spPr>
        <p:txBody>
          <a:bodyPr wrap="square">
            <a:spAutoFit/>
          </a:bodyPr>
          <a:lstStyle/>
          <a:p>
            <a:r>
              <a:rPr lang="en-US" dirty="0"/>
              <a:t>The median of this slightly skewed distribution is 33 nuclear weapons, with a standard deviation of 5.4 weapons.  The full range is 18-57 weapons.  The range defined from the 5</a:t>
            </a:r>
            <a:r>
              <a:rPr lang="en-US" baseline="30000" dirty="0"/>
              <a:t>th</a:t>
            </a:r>
            <a:r>
              <a:rPr lang="en-US" dirty="0"/>
              <a:t> and 95</a:t>
            </a:r>
            <a:r>
              <a:rPr lang="en-US" baseline="30000" dirty="0"/>
              <a:t>th</a:t>
            </a:r>
            <a:r>
              <a:rPr lang="en-US" dirty="0"/>
              <a:t> percentiles of this distribution is 26 to 44 nuclear weapons. </a:t>
            </a:r>
          </a:p>
        </p:txBody>
      </p:sp>
    </p:spTree>
    <p:extLst>
      <p:ext uri="{BB962C8B-B14F-4D97-AF65-F5344CB8AC3E}">
        <p14:creationId xmlns:p14="http://schemas.microsoft.com/office/powerpoint/2010/main" val="2648039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8B697-D36F-43AD-960A-66B4F85E681D}"/>
              </a:ext>
            </a:extLst>
          </p:cNvPr>
          <p:cNvSpPr>
            <a:spLocks noGrp="1"/>
          </p:cNvSpPr>
          <p:nvPr>
            <p:ph type="title"/>
          </p:nvPr>
        </p:nvSpPr>
        <p:spPr/>
        <p:txBody>
          <a:bodyPr/>
          <a:lstStyle/>
          <a:p>
            <a:r>
              <a:rPr lang="en-US" dirty="0"/>
              <a:t>Observations</a:t>
            </a:r>
          </a:p>
        </p:txBody>
      </p:sp>
      <p:sp>
        <p:nvSpPr>
          <p:cNvPr id="3" name="Content Placeholder 2">
            <a:extLst>
              <a:ext uri="{FF2B5EF4-FFF2-40B4-BE49-F238E27FC236}">
                <a16:creationId xmlns:a16="http://schemas.microsoft.com/office/drawing/2014/main" id="{33CA6401-8BED-47C7-93DB-4E1DB514F64B}"/>
              </a:ext>
            </a:extLst>
          </p:cNvPr>
          <p:cNvSpPr>
            <a:spLocks noGrp="1"/>
          </p:cNvSpPr>
          <p:nvPr>
            <p:ph idx="1"/>
          </p:nvPr>
        </p:nvSpPr>
        <p:spPr/>
        <p:txBody>
          <a:bodyPr>
            <a:normAutofit fontScale="92500" lnSpcReduction="20000"/>
          </a:bodyPr>
          <a:lstStyle/>
          <a:p>
            <a:r>
              <a:rPr lang="en-US" dirty="0"/>
              <a:t>These ranges for the scenario of two enrichment plants are relatively broad, about 26-44 nuclear weapons, where I use the 5</a:t>
            </a:r>
            <a:r>
              <a:rPr lang="en-US" baseline="30000" dirty="0"/>
              <a:t>th</a:t>
            </a:r>
            <a:r>
              <a:rPr lang="en-US" dirty="0"/>
              <a:t> and 95</a:t>
            </a:r>
            <a:r>
              <a:rPr lang="en-US" baseline="30000" dirty="0"/>
              <a:t>th</a:t>
            </a:r>
            <a:r>
              <a:rPr lang="en-US" dirty="0"/>
              <a:t> percentiles of the distribution.  </a:t>
            </a:r>
          </a:p>
          <a:p>
            <a:r>
              <a:rPr lang="en-US" dirty="0"/>
              <a:t>These upper bounds are consistent with media reports in 2017 about U.S. government intelligence community estimates of the number of North Korean nuclear weapons.</a:t>
            </a:r>
          </a:p>
          <a:p>
            <a:r>
              <a:rPr lang="en-US" dirty="0"/>
              <a:t>In one report, the U.S. indicated that North Korea had up to 60 nuclear weapons.  In our analysis, I would interpret this value as not including losses and being in the upper tail of the first distribution.  </a:t>
            </a:r>
          </a:p>
          <a:p>
            <a:r>
              <a:rPr lang="en-US" dirty="0"/>
              <a:t>I would stress that in our analysis a value of 60 represents a worst case.   </a:t>
            </a:r>
          </a:p>
          <a:p>
            <a:r>
              <a:rPr lang="en-US" dirty="0"/>
              <a:t>And I would also stress that our base estimate is 14-34 nuclear weapons, reflecting on-going uncertainties about the status and operation of an older centrifuge plant.</a:t>
            </a:r>
          </a:p>
          <a:p>
            <a:endParaRPr lang="en-US" dirty="0"/>
          </a:p>
        </p:txBody>
      </p:sp>
    </p:spTree>
    <p:extLst>
      <p:ext uri="{BB962C8B-B14F-4D97-AF65-F5344CB8AC3E}">
        <p14:creationId xmlns:p14="http://schemas.microsoft.com/office/powerpoint/2010/main" val="1073803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49649-998A-4BB6-9B50-2646E43A733B}"/>
              </a:ext>
            </a:extLst>
          </p:cNvPr>
          <p:cNvSpPr>
            <a:spLocks noGrp="1"/>
          </p:cNvSpPr>
          <p:nvPr>
            <p:ph type="title"/>
          </p:nvPr>
        </p:nvSpPr>
        <p:spPr>
          <a:xfrm>
            <a:off x="838200" y="365125"/>
            <a:ext cx="10515600" cy="1325563"/>
          </a:xfrm>
        </p:spPr>
        <p:txBody>
          <a:bodyPr>
            <a:normAutofit fontScale="90000"/>
          </a:bodyPr>
          <a:lstStyle/>
          <a:p>
            <a:r>
              <a:rPr lang="en-US" b="1" dirty="0"/>
              <a:t>Comparison of Estimated WGU Stock and Total Nuclear Weapons under Two Scenarios Considered </a:t>
            </a:r>
          </a:p>
        </p:txBody>
      </p:sp>
      <p:sp>
        <p:nvSpPr>
          <p:cNvPr id="3" name="Content Placeholder 2">
            <a:extLst>
              <a:ext uri="{FF2B5EF4-FFF2-40B4-BE49-F238E27FC236}">
                <a16:creationId xmlns:a16="http://schemas.microsoft.com/office/drawing/2014/main" id="{6493A49B-D827-4478-811D-DF415C09A069}"/>
              </a:ext>
            </a:extLst>
          </p:cNvPr>
          <p:cNvSpPr>
            <a:spLocks noGrp="1"/>
          </p:cNvSpPr>
          <p:nvPr>
            <p:ph idx="1"/>
          </p:nvPr>
        </p:nvSpPr>
        <p:spPr>
          <a:xfrm>
            <a:off x="838200" y="2005012"/>
            <a:ext cx="10515600" cy="4351338"/>
          </a:xfrm>
        </p:spPr>
        <p:txBody>
          <a:bodyPr>
            <a:normAutofit fontScale="92500" lnSpcReduction="20000"/>
          </a:bodyPr>
          <a:lstStyle/>
          <a:p>
            <a:r>
              <a:rPr lang="en-US" dirty="0"/>
              <a:t>Conservative, earlier Institute estimate, assuming two cases where either one or two centrifuge plants was assumed:</a:t>
            </a:r>
          </a:p>
          <a:p>
            <a:pPr lvl="1"/>
            <a:r>
              <a:rPr lang="en-US" dirty="0"/>
              <a:t>14-33 nuclear weapons</a:t>
            </a:r>
          </a:p>
          <a:p>
            <a:pPr lvl="1"/>
            <a:r>
              <a:rPr lang="en-US" dirty="0">
                <a:solidFill>
                  <a:prstClr val="black"/>
                </a:solidFill>
              </a:rPr>
              <a:t>230-760 kilograms of weapon-grade uranium, where 230 kilograms corresponds to a median estimate for the case of one centrifuge plant and 760 kilograms corresponds to the median estimate for the case of two centrifuge plants. </a:t>
            </a:r>
          </a:p>
          <a:p>
            <a:pPr lvl="1"/>
            <a:r>
              <a:rPr lang="en-US" dirty="0"/>
              <a:t>30 kilograms of separated plutonium</a:t>
            </a:r>
          </a:p>
          <a:p>
            <a:pPr lvl="1"/>
            <a:endParaRPr lang="en-US" dirty="0"/>
          </a:p>
          <a:p>
            <a:r>
              <a:rPr lang="en-US" dirty="0"/>
              <a:t>Two centrifuge plants estimate (increasingly likely and relevant to developing verification approaches): </a:t>
            </a:r>
          </a:p>
          <a:p>
            <a:pPr lvl="1"/>
            <a:r>
              <a:rPr lang="en-US" dirty="0"/>
              <a:t>26 to 44 nuclear weapons</a:t>
            </a:r>
          </a:p>
          <a:p>
            <a:pPr lvl="1"/>
            <a:r>
              <a:rPr lang="en-US" dirty="0"/>
              <a:t>600 to 1,000 kilograms of weapon-grade uranium</a:t>
            </a:r>
          </a:p>
          <a:p>
            <a:pPr lvl="1"/>
            <a:r>
              <a:rPr lang="en-US" dirty="0"/>
              <a:t>30 kilograms of separated plutonium</a:t>
            </a:r>
          </a:p>
        </p:txBody>
      </p:sp>
    </p:spTree>
    <p:extLst>
      <p:ext uri="{BB962C8B-B14F-4D97-AF65-F5344CB8AC3E}">
        <p14:creationId xmlns:p14="http://schemas.microsoft.com/office/powerpoint/2010/main" val="1676325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D3F3F-2781-48FC-9119-D448F01C94A9}"/>
              </a:ext>
            </a:extLst>
          </p:cNvPr>
          <p:cNvSpPr>
            <a:spLocks noGrp="1"/>
          </p:cNvSpPr>
          <p:nvPr>
            <p:ph type="title"/>
          </p:nvPr>
        </p:nvSpPr>
        <p:spPr/>
        <p:txBody>
          <a:bodyPr/>
          <a:lstStyle/>
          <a:p>
            <a:r>
              <a:rPr lang="en-US" dirty="0"/>
              <a:t>Summary (cont.)</a:t>
            </a:r>
          </a:p>
        </p:txBody>
      </p:sp>
      <p:sp>
        <p:nvSpPr>
          <p:cNvPr id="3" name="Content Placeholder 2">
            <a:extLst>
              <a:ext uri="{FF2B5EF4-FFF2-40B4-BE49-F238E27FC236}">
                <a16:creationId xmlns:a16="http://schemas.microsoft.com/office/drawing/2014/main" id="{3C3E969C-BC54-4A05-915A-DB452BD6CF42}"/>
              </a:ext>
            </a:extLst>
          </p:cNvPr>
          <p:cNvSpPr>
            <a:spLocks noGrp="1"/>
          </p:cNvSpPr>
          <p:nvPr>
            <p:ph idx="1"/>
          </p:nvPr>
        </p:nvSpPr>
        <p:spPr/>
        <p:txBody>
          <a:bodyPr>
            <a:normAutofit fontScale="92500" lnSpcReduction="20000"/>
          </a:bodyPr>
          <a:lstStyle/>
          <a:p>
            <a:r>
              <a:rPr lang="en-US" dirty="0"/>
              <a:t>We continue to treat this facility as an unconfirmed centrifuge plant in our own estimates of North Korea’s production of weapon-grade uranium and nuclear weapons but increasingly believe that this is a credible location of a secret centrifuge plant.</a:t>
            </a:r>
          </a:p>
          <a:p>
            <a:r>
              <a:rPr lang="en-US" dirty="0"/>
              <a:t>It is important to confirm that </a:t>
            </a:r>
            <a:r>
              <a:rPr lang="en-US" dirty="0" err="1"/>
              <a:t>Kangsong</a:t>
            </a:r>
            <a:r>
              <a:rPr lang="en-US" dirty="0"/>
              <a:t> is a production-scale centrifuge plant and to learn if any others exist. There has been some speculation, albeit weakly supported, that North Korea has a total of three centrifuge plants.</a:t>
            </a:r>
          </a:p>
          <a:p>
            <a:r>
              <a:rPr lang="en-US" dirty="0"/>
              <a:t>A priority in any negotiations is for North Korea to reveal its entire enrichment program and allow verification of revelations and declarations.  It should also be pointed out that unless North Korea reveals its entire centrifuge complex, and allows verification of any declaration, any denuclearization agreement will likely be unachievable.</a:t>
            </a:r>
          </a:p>
          <a:p>
            <a:endParaRPr lang="en-US" dirty="0"/>
          </a:p>
          <a:p>
            <a:endParaRPr lang="en-US" dirty="0"/>
          </a:p>
        </p:txBody>
      </p:sp>
    </p:spTree>
    <p:extLst>
      <p:ext uri="{BB962C8B-B14F-4D97-AF65-F5344CB8AC3E}">
        <p14:creationId xmlns:p14="http://schemas.microsoft.com/office/powerpoint/2010/main" val="4156832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61060B-1203-4D35-AA00-A76138D1CCE9}"/>
              </a:ext>
            </a:extLst>
          </p:cNvPr>
          <p:cNvSpPr>
            <a:spLocks noGrp="1"/>
          </p:cNvSpPr>
          <p:nvPr>
            <p:ph type="title"/>
          </p:nvPr>
        </p:nvSpPr>
        <p:spPr/>
        <p:txBody>
          <a:bodyPr/>
          <a:lstStyle/>
          <a:p>
            <a:r>
              <a:rPr lang="en-US" dirty="0"/>
              <a:t>Evidence for another Centrifuge Plant: Background</a:t>
            </a:r>
          </a:p>
        </p:txBody>
      </p:sp>
    </p:spTree>
    <p:extLst>
      <p:ext uri="{BB962C8B-B14F-4D97-AF65-F5344CB8AC3E}">
        <p14:creationId xmlns:p14="http://schemas.microsoft.com/office/powerpoint/2010/main" val="626344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414CFC-D73E-49BC-8B74-EC8A5AF70C30}"/>
              </a:ext>
            </a:extLst>
          </p:cNvPr>
          <p:cNvSpPr>
            <a:spLocks noGrp="1"/>
          </p:cNvSpPr>
          <p:nvPr>
            <p:ph type="title"/>
          </p:nvPr>
        </p:nvSpPr>
        <p:spPr/>
        <p:txBody>
          <a:bodyPr/>
          <a:lstStyle/>
          <a:p>
            <a:r>
              <a:rPr lang="en-US" dirty="0"/>
              <a:t>Is the </a:t>
            </a:r>
            <a:r>
              <a:rPr lang="en-US" dirty="0" err="1"/>
              <a:t>Yongbyon</a:t>
            </a:r>
            <a:r>
              <a:rPr lang="en-US" dirty="0"/>
              <a:t> centrifuge site the only one?</a:t>
            </a:r>
          </a:p>
        </p:txBody>
      </p:sp>
      <p:sp>
        <p:nvSpPr>
          <p:cNvPr id="5" name="Content Placeholder 4">
            <a:extLst>
              <a:ext uri="{FF2B5EF4-FFF2-40B4-BE49-F238E27FC236}">
                <a16:creationId xmlns:a16="http://schemas.microsoft.com/office/drawing/2014/main" id="{A9C98FF2-ADD7-4E7A-8A37-CCCAA11999FA}"/>
              </a:ext>
            </a:extLst>
          </p:cNvPr>
          <p:cNvSpPr>
            <a:spLocks noGrp="1"/>
          </p:cNvSpPr>
          <p:nvPr>
            <p:ph sz="half" idx="1"/>
          </p:nvPr>
        </p:nvSpPr>
        <p:spPr/>
        <p:txBody>
          <a:bodyPr/>
          <a:lstStyle/>
          <a:p>
            <a:r>
              <a:rPr lang="en-US" dirty="0"/>
              <a:t>This question has been central and controversial since North Korea revealed the existence of the </a:t>
            </a:r>
            <a:r>
              <a:rPr lang="en-US" dirty="0" err="1"/>
              <a:t>Yongbyon</a:t>
            </a:r>
            <a:r>
              <a:rPr lang="en-US" dirty="0"/>
              <a:t> centrifuge plant in 2010 to a group of visiting Americans.</a:t>
            </a:r>
          </a:p>
          <a:p>
            <a:r>
              <a:rPr lang="en-US" dirty="0"/>
              <a:t>Even before the 2010 revelation, some believed that there was a centrifuge plant outside </a:t>
            </a:r>
            <a:r>
              <a:rPr lang="en-US" dirty="0" err="1"/>
              <a:t>Yongbyon</a:t>
            </a:r>
            <a:r>
              <a:rPr lang="en-US" dirty="0"/>
              <a:t>.</a:t>
            </a:r>
          </a:p>
          <a:p>
            <a:endParaRPr lang="en-US" dirty="0"/>
          </a:p>
          <a:p>
            <a:endParaRPr lang="en-US" dirty="0"/>
          </a:p>
        </p:txBody>
      </p:sp>
      <p:pic>
        <p:nvPicPr>
          <p:cNvPr id="7" name="Content Placeholder 6">
            <a:extLst>
              <a:ext uri="{FF2B5EF4-FFF2-40B4-BE49-F238E27FC236}">
                <a16:creationId xmlns:a16="http://schemas.microsoft.com/office/drawing/2014/main" id="{506DD030-54D0-4850-8863-972242A1302B}"/>
              </a:ext>
            </a:extLst>
          </p:cNvPr>
          <p:cNvPicPr>
            <a:picLocks noGrp="1" noChangeAspect="1"/>
          </p:cNvPicPr>
          <p:nvPr>
            <p:ph sz="half" idx="2"/>
          </p:nvPr>
        </p:nvPicPr>
        <p:blipFill>
          <a:blip r:embed="rId2"/>
          <a:stretch>
            <a:fillRect/>
          </a:stretch>
        </p:blipFill>
        <p:spPr>
          <a:xfrm>
            <a:off x="5929163" y="2000871"/>
            <a:ext cx="6073885" cy="3187146"/>
          </a:xfrm>
          <a:prstGeom prst="rect">
            <a:avLst/>
          </a:prstGeom>
        </p:spPr>
      </p:pic>
    </p:spTree>
    <p:extLst>
      <p:ext uri="{BB962C8B-B14F-4D97-AF65-F5344CB8AC3E}">
        <p14:creationId xmlns:p14="http://schemas.microsoft.com/office/powerpoint/2010/main" val="3837024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724C07-858A-47FF-A6A4-F449EBB862D5}"/>
              </a:ext>
            </a:extLst>
          </p:cNvPr>
          <p:cNvSpPr>
            <a:spLocks noGrp="1"/>
          </p:cNvSpPr>
          <p:nvPr>
            <p:ph type="title"/>
          </p:nvPr>
        </p:nvSpPr>
        <p:spPr/>
        <p:txBody>
          <a:bodyPr/>
          <a:lstStyle/>
          <a:p>
            <a:r>
              <a:rPr lang="en-US" dirty="0" err="1"/>
              <a:t>Yongbyon</a:t>
            </a:r>
            <a:r>
              <a:rPr lang="en-US" dirty="0"/>
              <a:t> Centrifuge Plant </a:t>
            </a:r>
          </a:p>
        </p:txBody>
      </p:sp>
      <p:sp>
        <p:nvSpPr>
          <p:cNvPr id="6" name="Content Placeholder 5">
            <a:extLst>
              <a:ext uri="{FF2B5EF4-FFF2-40B4-BE49-F238E27FC236}">
                <a16:creationId xmlns:a16="http://schemas.microsoft.com/office/drawing/2014/main" id="{81FCC287-63F7-45FF-A780-3307FC45B184}"/>
              </a:ext>
            </a:extLst>
          </p:cNvPr>
          <p:cNvSpPr>
            <a:spLocks noGrp="1"/>
          </p:cNvSpPr>
          <p:nvPr>
            <p:ph idx="1"/>
          </p:nvPr>
        </p:nvSpPr>
        <p:spPr/>
        <p:txBody>
          <a:bodyPr/>
          <a:lstStyle/>
          <a:p>
            <a:r>
              <a:rPr lang="en-US" dirty="0"/>
              <a:t>The </a:t>
            </a:r>
            <a:r>
              <a:rPr lang="en-US" dirty="0" err="1"/>
              <a:t>Yongbyon</a:t>
            </a:r>
            <a:r>
              <a:rPr lang="en-US" dirty="0"/>
              <a:t> site was built relatively quickly.</a:t>
            </a:r>
          </a:p>
          <a:p>
            <a:r>
              <a:rPr lang="en-US" dirty="0"/>
              <a:t>According to a defector from </a:t>
            </a:r>
            <a:r>
              <a:rPr lang="en-US" dirty="0" err="1"/>
              <a:t>Yongbyon</a:t>
            </a:r>
            <a:r>
              <a:rPr lang="en-US" dirty="0"/>
              <a:t>, this facility has only a small centrifuge assembly hall, operated under clean room conditions, where pre-assembled parts are received and assembled into final centrifuge components.  The defector said he was involved in creating the initial centrifuge assembly hall for this plant and had no prior experience assembling centrifuges before the first deliveries of parts.</a:t>
            </a:r>
          </a:p>
          <a:p>
            <a:r>
              <a:rPr lang="en-US" dirty="0"/>
              <a:t>His statement suggests, but by no means proves, that there could be another centrifuge plant and that the </a:t>
            </a:r>
            <a:r>
              <a:rPr lang="en-US" dirty="0" err="1"/>
              <a:t>Yongbyon</a:t>
            </a:r>
            <a:r>
              <a:rPr lang="en-US" dirty="0"/>
              <a:t> facility was built subsequent to the other, secret one.</a:t>
            </a:r>
          </a:p>
          <a:p>
            <a:endParaRPr lang="en-US" dirty="0"/>
          </a:p>
        </p:txBody>
      </p:sp>
    </p:spTree>
    <p:extLst>
      <p:ext uri="{BB962C8B-B14F-4D97-AF65-F5344CB8AC3E}">
        <p14:creationId xmlns:p14="http://schemas.microsoft.com/office/powerpoint/2010/main" val="3299398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997F9-9CA4-4BF7-9CB5-0C498D18D9DE}"/>
              </a:ext>
            </a:extLst>
          </p:cNvPr>
          <p:cNvSpPr>
            <a:spLocks noGrp="1"/>
          </p:cNvSpPr>
          <p:nvPr>
            <p:ph type="title"/>
          </p:nvPr>
        </p:nvSpPr>
        <p:spPr/>
        <p:txBody>
          <a:bodyPr/>
          <a:lstStyle/>
          <a:p>
            <a:r>
              <a:rPr lang="en-US" dirty="0"/>
              <a:t>Doubts about another centrifuge plant</a:t>
            </a:r>
          </a:p>
        </p:txBody>
      </p:sp>
      <p:sp>
        <p:nvSpPr>
          <p:cNvPr id="3" name="Content Placeholder 2">
            <a:extLst>
              <a:ext uri="{FF2B5EF4-FFF2-40B4-BE49-F238E27FC236}">
                <a16:creationId xmlns:a16="http://schemas.microsoft.com/office/drawing/2014/main" id="{4985224E-A809-4BA1-9EED-09378BB636DF}"/>
              </a:ext>
            </a:extLst>
          </p:cNvPr>
          <p:cNvSpPr>
            <a:spLocks noGrp="1"/>
          </p:cNvSpPr>
          <p:nvPr>
            <p:ph idx="1"/>
          </p:nvPr>
        </p:nvSpPr>
        <p:spPr/>
        <p:txBody>
          <a:bodyPr>
            <a:normAutofit/>
          </a:bodyPr>
          <a:lstStyle/>
          <a:p>
            <a:r>
              <a:rPr lang="en-US" dirty="0"/>
              <a:t>The lack of concrete evidence of an earlier plant at the time led to doubts about its existence. </a:t>
            </a:r>
          </a:p>
          <a:p>
            <a:r>
              <a:rPr lang="en-US" dirty="0"/>
              <a:t>Moreover, there have been plausible explanations that the </a:t>
            </a:r>
            <a:r>
              <a:rPr lang="en-US" dirty="0" err="1"/>
              <a:t>Yongbyon</a:t>
            </a:r>
            <a:r>
              <a:rPr lang="en-US" dirty="0"/>
              <a:t> centrifuge plant is North Korea’s only operating production-scale plant. </a:t>
            </a:r>
          </a:p>
          <a:p>
            <a:pPr lvl="1"/>
            <a:r>
              <a:rPr lang="en-US" dirty="0"/>
              <a:t>North Korea could have suffered delays caused by the difficulty of building and operating centrifuges.  </a:t>
            </a:r>
          </a:p>
          <a:p>
            <a:pPr lvl="1"/>
            <a:r>
              <a:rPr lang="en-US" dirty="0"/>
              <a:t>These difficulties would have been compounded by the unexpected busting of the notorious A.Q. Khan network in 2003 and 2004, a network that North Korea may have needed to provide substantial on-going centrifuge assistance. </a:t>
            </a:r>
          </a:p>
          <a:p>
            <a:endParaRPr lang="en-US" dirty="0"/>
          </a:p>
        </p:txBody>
      </p:sp>
    </p:spTree>
    <p:extLst>
      <p:ext uri="{BB962C8B-B14F-4D97-AF65-F5344CB8AC3E}">
        <p14:creationId xmlns:p14="http://schemas.microsoft.com/office/powerpoint/2010/main" val="1957735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However, other evidence exists for another plant</a:t>
            </a:r>
          </a:p>
        </p:txBody>
      </p:sp>
      <p:sp>
        <p:nvSpPr>
          <p:cNvPr id="3" name="Content Placeholder 2"/>
          <p:cNvSpPr>
            <a:spLocks noGrp="1"/>
          </p:cNvSpPr>
          <p:nvPr>
            <p:ph idx="1"/>
          </p:nvPr>
        </p:nvSpPr>
        <p:spPr/>
        <p:txBody>
          <a:bodyPr>
            <a:normAutofit/>
          </a:bodyPr>
          <a:lstStyle/>
          <a:p>
            <a:r>
              <a:rPr lang="en-US" dirty="0"/>
              <a:t>The evidence for another, earlier enrichment plant, based on gas centrifuges, is substantial but controversial. </a:t>
            </a:r>
          </a:p>
          <a:p>
            <a:r>
              <a:rPr lang="en-US" dirty="0"/>
              <a:t>This other centrifuge plant could have started operation as early as the mid-2000s.</a:t>
            </a:r>
          </a:p>
          <a:p>
            <a:r>
              <a:rPr lang="en-US" dirty="0"/>
              <a:t>This plant could have made a substantial amount of weapon-grade uranium, complicating further efforts to dismantle and verify denuclearization.</a:t>
            </a:r>
          </a:p>
          <a:p>
            <a:endParaRPr lang="en-US" dirty="0"/>
          </a:p>
        </p:txBody>
      </p:sp>
    </p:spTree>
    <p:extLst>
      <p:ext uri="{BB962C8B-B14F-4D97-AF65-F5344CB8AC3E}">
        <p14:creationId xmlns:p14="http://schemas.microsoft.com/office/powerpoint/2010/main" val="1064162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Argument for: Weapon-grade uranium detected in North Korea</a:t>
            </a:r>
          </a:p>
        </p:txBody>
      </p:sp>
      <p:sp>
        <p:nvSpPr>
          <p:cNvPr id="3" name="Content Placeholder 2"/>
          <p:cNvSpPr>
            <a:spLocks noGrp="1"/>
          </p:cNvSpPr>
          <p:nvPr>
            <p:ph idx="1"/>
          </p:nvPr>
        </p:nvSpPr>
        <p:spPr/>
        <p:txBody>
          <a:bodyPr/>
          <a:lstStyle/>
          <a:p>
            <a:r>
              <a:rPr lang="en-US" dirty="0"/>
              <a:t>Weapon grade uranium was found on materials the United States brought out of North Korea in 2006 and 2007 as part of verification under the Six Party Talks.</a:t>
            </a:r>
          </a:p>
          <a:p>
            <a:r>
              <a:rPr lang="en-US" dirty="0"/>
              <a:t>U.S. intelligence agencies assessed that this weapon-grade uranium was made in North Korea at a production-scale plant.</a:t>
            </a:r>
          </a:p>
          <a:p>
            <a:r>
              <a:rPr lang="en-US" dirty="0"/>
              <a:t>This assessment was not unanimous in the U.S. intelligence community, however.</a:t>
            </a:r>
          </a:p>
          <a:p>
            <a:r>
              <a:rPr lang="en-US" dirty="0"/>
              <a:t>Accepting this assessment implies that North Korea could have been operating a production-scale centrifuge plant by the mid-2000s.</a:t>
            </a:r>
          </a:p>
        </p:txBody>
      </p:sp>
    </p:spTree>
    <p:extLst>
      <p:ext uri="{BB962C8B-B14F-4D97-AF65-F5344CB8AC3E}">
        <p14:creationId xmlns:p14="http://schemas.microsoft.com/office/powerpoint/2010/main" val="32532514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2981</TotalTime>
  <Words>2497</Words>
  <Application>Microsoft Office PowerPoint</Application>
  <PresentationFormat>Widescreen</PresentationFormat>
  <Paragraphs>111</Paragraphs>
  <Slides>23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Times New Roman</vt:lpstr>
      <vt:lpstr>Office Theme</vt:lpstr>
      <vt:lpstr>On the Question of Another North Korean Centrifuge Plant and the Suspect Kangsong Plant</vt:lpstr>
      <vt:lpstr>Summary: Suspect Kangsong Enrichment Plant</vt:lpstr>
      <vt:lpstr>Summary (cont.)</vt:lpstr>
      <vt:lpstr>Evidence for another Centrifuge Plant: Background</vt:lpstr>
      <vt:lpstr>Is the Yongbyon centrifuge site the only one?</vt:lpstr>
      <vt:lpstr>Yongbyon Centrifuge Plant </vt:lpstr>
      <vt:lpstr>Doubts about another centrifuge plant</vt:lpstr>
      <vt:lpstr>However, other evidence exists for another plant</vt:lpstr>
      <vt:lpstr>Argument for: Weapon-grade uranium detected in North Korea</vt:lpstr>
      <vt:lpstr>Argument for: Procurement Information</vt:lpstr>
      <vt:lpstr>Chronology of Detected Procurements Related to Centrifuge Plants</vt:lpstr>
      <vt:lpstr>Secret Centrifuge Plant?</vt:lpstr>
      <vt:lpstr>Suspect Kangsong Centrifuge Plant</vt:lpstr>
      <vt:lpstr>Suspect Kangsong Enrichment Plant</vt:lpstr>
      <vt:lpstr>Findings</vt:lpstr>
      <vt:lpstr>Nuclear Weapons Estimates, Assuming a Second Enrichment Plant Exists</vt:lpstr>
      <vt:lpstr>Considering a Second Enrichment Plant in Estimating the Number of Nuclear Weapons</vt:lpstr>
      <vt:lpstr>Scenario with Two Enrichment Plants</vt:lpstr>
      <vt:lpstr>Weapons from all of the Estimated Pu plus WGU from Two Centrifuge Plants, end 2017</vt:lpstr>
      <vt:lpstr>Estimating the Potential Size of North Korea’s Nuclear Weapons Arsenal</vt:lpstr>
      <vt:lpstr>Number of Weapons, accounting for fissile material losses, pipeline, reserves, end 2017</vt:lpstr>
      <vt:lpstr>Observations</vt:lpstr>
      <vt:lpstr>Comparison of Estimated WGU Stock and Total Nuclear Weapons under Two Scenarios Considered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Albright</dc:creator>
  <cp:lastModifiedBy>Andrea Stricker</cp:lastModifiedBy>
  <cp:revision>62</cp:revision>
  <cp:lastPrinted>2018-05-25T16:43:04Z</cp:lastPrinted>
  <dcterms:created xsi:type="dcterms:W3CDTF">2018-05-13T10:33:17Z</dcterms:created>
  <dcterms:modified xsi:type="dcterms:W3CDTF">2018-05-25T18:29:29Z</dcterms:modified>
</cp:coreProperties>
</file>